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7" r:id="rId3"/>
    <p:sldId id="258" r:id="rId4"/>
    <p:sldId id="300" r:id="rId5"/>
    <p:sldId id="260" r:id="rId6"/>
    <p:sldId id="259" r:id="rId7"/>
    <p:sldId id="262" r:id="rId8"/>
    <p:sldId id="266" r:id="rId9"/>
    <p:sldId id="263" r:id="rId10"/>
    <p:sldId id="264" r:id="rId11"/>
    <p:sldId id="267" r:id="rId12"/>
    <p:sldId id="265" r:id="rId13"/>
    <p:sldId id="309" r:id="rId14"/>
    <p:sldId id="268" r:id="rId15"/>
    <p:sldId id="270" r:id="rId16"/>
    <p:sldId id="299" r:id="rId17"/>
    <p:sldId id="297" r:id="rId18"/>
    <p:sldId id="283" r:id="rId19"/>
    <p:sldId id="284" r:id="rId20"/>
    <p:sldId id="285" r:id="rId21"/>
    <p:sldId id="286" r:id="rId22"/>
    <p:sldId id="287" r:id="rId23"/>
    <p:sldId id="288" r:id="rId24"/>
    <p:sldId id="271" r:id="rId25"/>
    <p:sldId id="272" r:id="rId26"/>
    <p:sldId id="273" r:id="rId27"/>
    <p:sldId id="278" r:id="rId28"/>
    <p:sldId id="274" r:id="rId29"/>
    <p:sldId id="275" r:id="rId30"/>
    <p:sldId id="279" r:id="rId31"/>
    <p:sldId id="308" r:id="rId32"/>
    <p:sldId id="303" r:id="rId33"/>
    <p:sldId id="304" r:id="rId34"/>
    <p:sldId id="305" r:id="rId35"/>
    <p:sldId id="306" r:id="rId36"/>
    <p:sldId id="280" r:id="rId37"/>
    <p:sldId id="277" r:id="rId38"/>
    <p:sldId id="281" r:id="rId39"/>
    <p:sldId id="282" r:id="rId40"/>
    <p:sldId id="311" r:id="rId41"/>
    <p:sldId id="312" r:id="rId42"/>
    <p:sldId id="313" r:id="rId43"/>
    <p:sldId id="295" r:id="rId44"/>
    <p:sldId id="316" r:id="rId45"/>
    <p:sldId id="315" r:id="rId46"/>
    <p:sldId id="317" r:id="rId47"/>
    <p:sldId id="298" r:id="rId48"/>
    <p:sldId id="290" r:id="rId49"/>
    <p:sldId id="291" r:id="rId50"/>
    <p:sldId id="292" r:id="rId51"/>
    <p:sldId id="293" r:id="rId52"/>
    <p:sldId id="294" r:id="rId53"/>
    <p:sldId id="296" r:id="rId54"/>
    <p:sldId id="27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8" d="100"/>
          <a:sy n="58" d="100"/>
        </p:scale>
        <p:origin x="96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7B5D8-2841-4FF2-891E-5FD11CFA33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D358F-9042-4406-BFFC-61BC2AD49B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480986-1A20-43B2-86CF-6AEB74E58F11}"/>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5" name="Footer Placeholder 4">
            <a:extLst>
              <a:ext uri="{FF2B5EF4-FFF2-40B4-BE49-F238E27FC236}">
                <a16:creationId xmlns:a16="http://schemas.microsoft.com/office/drawing/2014/main" id="{5F12C51B-37DC-4D8E-8F7F-2B255CB4D8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234C17-8A93-4DCA-BB4A-39F880EC59F8}"/>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4259593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2DA3-2E20-418C-812E-646B81D032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47AE54-3E14-4868-933E-37E2DCE13E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28C02-0347-4153-A74F-75FF65E2BDB5}"/>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5" name="Footer Placeholder 4">
            <a:extLst>
              <a:ext uri="{FF2B5EF4-FFF2-40B4-BE49-F238E27FC236}">
                <a16:creationId xmlns:a16="http://schemas.microsoft.com/office/drawing/2014/main" id="{FE653560-F685-4DC4-8C99-6A9C0B308D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AB9D6A-4E7A-44BC-8C54-670130A118CE}"/>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419440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8E747C-BD62-4607-B02D-4AC805C05F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8C7489-361D-496B-8651-6AC5EA238A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5CF950-9040-4F55-A9CC-4EF79DAC0E6D}"/>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5" name="Footer Placeholder 4">
            <a:extLst>
              <a:ext uri="{FF2B5EF4-FFF2-40B4-BE49-F238E27FC236}">
                <a16:creationId xmlns:a16="http://schemas.microsoft.com/office/drawing/2014/main" id="{575DBF2E-F883-4D25-A166-AAD41148CC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096990-01DF-4225-BD53-CEF86A1F1E38}"/>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233026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4C02-1CAF-4CA0-8F8D-DE92B009B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966773-4871-4F60-99F8-32EBE028E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B9C58-6106-4BC3-A92A-7F32E3AFA452}"/>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5" name="Footer Placeholder 4">
            <a:extLst>
              <a:ext uri="{FF2B5EF4-FFF2-40B4-BE49-F238E27FC236}">
                <a16:creationId xmlns:a16="http://schemas.microsoft.com/office/drawing/2014/main" id="{3A34C34F-C00D-44BB-BE17-EAEE2F2713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4D7523-4CA2-4DBA-88BE-5E608B0EEC72}"/>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2223468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A2ED-9150-4562-9CE1-744D9869B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2286E0-6F96-4E61-BD3B-A082AD53A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F1B7BB-8962-45C7-A364-7BE87E9B54B1}"/>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5" name="Footer Placeholder 4">
            <a:extLst>
              <a:ext uri="{FF2B5EF4-FFF2-40B4-BE49-F238E27FC236}">
                <a16:creationId xmlns:a16="http://schemas.microsoft.com/office/drawing/2014/main" id="{9407D46D-4686-497D-AA3A-3598BD58B4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7802A4-EAF4-47B4-A500-BF9DC2A78A85}"/>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50669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8F47-77C6-4CB5-B61D-42651662E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36B3C-7623-408B-BB79-C54977641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4BFBB-B283-4712-825E-93E88E40E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860AE9-FFBD-4CF0-89B9-CBF9093DB7DF}"/>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6" name="Footer Placeholder 5">
            <a:extLst>
              <a:ext uri="{FF2B5EF4-FFF2-40B4-BE49-F238E27FC236}">
                <a16:creationId xmlns:a16="http://schemas.microsoft.com/office/drawing/2014/main" id="{EB11BB4A-60AA-4904-8C5A-0C1781EA1D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A33CFD-EF40-4F97-9896-2A44E89B6968}"/>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366635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D10E-440E-47F5-B6F9-B564239CEA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49C999-1184-4839-B9E4-6BC96EAD45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92B08-437F-4D6A-BACF-5D19F98807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E1CFA3-92A4-4884-99DF-D83B1FF3D0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50D023-679A-4E0B-85B2-1F3948F67D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4BED57-80BD-4EF4-B455-B1776EC5B653}"/>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8" name="Footer Placeholder 7">
            <a:extLst>
              <a:ext uri="{FF2B5EF4-FFF2-40B4-BE49-F238E27FC236}">
                <a16:creationId xmlns:a16="http://schemas.microsoft.com/office/drawing/2014/main" id="{52B541BF-F437-4360-8F47-9983F92E7F4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780289F-DA76-4842-88AB-FC01443142DD}"/>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3459354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5D24-0CD7-46F0-84B3-C028C7CA2D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E61B6-1143-4A33-B449-4EC9F937845B}"/>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4" name="Footer Placeholder 3">
            <a:extLst>
              <a:ext uri="{FF2B5EF4-FFF2-40B4-BE49-F238E27FC236}">
                <a16:creationId xmlns:a16="http://schemas.microsoft.com/office/drawing/2014/main" id="{CFF8A094-31DD-4635-8AF1-DD32861A9F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40C448-EFCF-488B-BB4C-6DF4C890E662}"/>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2147067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8CBFFF-AD1D-4A23-A1C5-14DD29E63213}"/>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3" name="Footer Placeholder 2">
            <a:extLst>
              <a:ext uri="{FF2B5EF4-FFF2-40B4-BE49-F238E27FC236}">
                <a16:creationId xmlns:a16="http://schemas.microsoft.com/office/drawing/2014/main" id="{5FB1D0E7-2665-4C92-BE9E-B12C9601C9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226B4FE-1DC1-402C-8EE5-6357D213DE2F}"/>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1210234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D2C7-2C76-4D23-9E41-1D3C65E01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739F0-AAB6-4C72-9779-349026B7E2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A980AD-851B-46BA-9A72-68A6122B4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EBCCE-44E0-425D-9F5D-770555AAD749}"/>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6" name="Footer Placeholder 5">
            <a:extLst>
              <a:ext uri="{FF2B5EF4-FFF2-40B4-BE49-F238E27FC236}">
                <a16:creationId xmlns:a16="http://schemas.microsoft.com/office/drawing/2014/main" id="{67F2487A-8577-4BE3-A8DE-CD5C4DF073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9F2D86-BBC2-48DB-96DF-609F02A3FACB}"/>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3435348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6980-555E-4D0E-97E4-86B70F399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E01A36-716E-4EE3-AFA4-E2DD97DE38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33B9A56-0391-466E-BBED-1AA5AA761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AD20C-47C9-4936-8F2B-189100EFE800}"/>
              </a:ext>
            </a:extLst>
          </p:cNvPr>
          <p:cNvSpPr>
            <a:spLocks noGrp="1"/>
          </p:cNvSpPr>
          <p:nvPr>
            <p:ph type="dt" sz="half" idx="10"/>
          </p:nvPr>
        </p:nvSpPr>
        <p:spPr/>
        <p:txBody>
          <a:bodyPr/>
          <a:lstStyle/>
          <a:p>
            <a:fld id="{271F41F2-8B37-4991-A5F5-039B6F2E1073}" type="datetimeFigureOut">
              <a:rPr lang="en-US" smtClean="0"/>
              <a:t>3/28/2023</a:t>
            </a:fld>
            <a:endParaRPr lang="en-US" dirty="0"/>
          </a:p>
        </p:txBody>
      </p:sp>
      <p:sp>
        <p:nvSpPr>
          <p:cNvPr id="6" name="Footer Placeholder 5">
            <a:extLst>
              <a:ext uri="{FF2B5EF4-FFF2-40B4-BE49-F238E27FC236}">
                <a16:creationId xmlns:a16="http://schemas.microsoft.com/office/drawing/2014/main" id="{999D2CE3-434A-4E62-8989-FF4D2A2FB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54A6A7-B3D9-46F3-88A6-E438C04DE4B5}"/>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2539855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0D361-DEFA-495E-9B32-626D28676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5D5029-DAF5-4364-B9BF-07BEC24FB3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5FCBE-344C-4FCD-BCE5-F210EAB74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F41F2-8B37-4991-A5F5-039B6F2E1073}" type="datetimeFigureOut">
              <a:rPr lang="en-US" smtClean="0"/>
              <a:t>3/28/2023</a:t>
            </a:fld>
            <a:endParaRPr lang="en-US" dirty="0"/>
          </a:p>
        </p:txBody>
      </p:sp>
      <p:sp>
        <p:nvSpPr>
          <p:cNvPr id="5" name="Footer Placeholder 4">
            <a:extLst>
              <a:ext uri="{FF2B5EF4-FFF2-40B4-BE49-F238E27FC236}">
                <a16:creationId xmlns:a16="http://schemas.microsoft.com/office/drawing/2014/main" id="{725D5408-ACE8-4B10-8810-E6986B6A3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7DCBC5A-0405-4001-8375-B4A68B029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CB2A3-FE2B-40E6-ACBE-3B119780B56D}" type="slidenum">
              <a:rPr lang="en-US" smtClean="0"/>
              <a:t>‹#›</a:t>
            </a:fld>
            <a:endParaRPr lang="en-US" dirty="0"/>
          </a:p>
        </p:txBody>
      </p:sp>
    </p:spTree>
    <p:extLst>
      <p:ext uri="{BB962C8B-B14F-4D97-AF65-F5344CB8AC3E}">
        <p14:creationId xmlns:p14="http://schemas.microsoft.com/office/powerpoint/2010/main" val="1153755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kubernetes.io/docs/home/"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hyperlink" Target="https://kodekloud.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976B4C-B891-4B1C-876B-B075661D9396}"/>
              </a:ext>
            </a:extLst>
          </p:cNvPr>
          <p:cNvSpPr>
            <a:spLocks noGrp="1"/>
          </p:cNvSpPr>
          <p:nvPr>
            <p:ph type="ctrTitle"/>
          </p:nvPr>
        </p:nvSpPr>
        <p:spPr>
          <a:xfrm>
            <a:off x="6746628" y="1783959"/>
            <a:ext cx="4645250" cy="2889114"/>
          </a:xfrm>
        </p:spPr>
        <p:txBody>
          <a:bodyPr anchor="b">
            <a:normAutofit/>
          </a:bodyPr>
          <a:lstStyle/>
          <a:p>
            <a:pPr algn="l"/>
            <a:r>
              <a:rPr lang="en-US" dirty="0">
                <a:solidFill>
                  <a:schemeClr val="bg1"/>
                </a:solidFill>
              </a:rPr>
              <a:t>Kubernetes for beginners</a:t>
            </a:r>
          </a:p>
        </p:txBody>
      </p:sp>
      <p:sp>
        <p:nvSpPr>
          <p:cNvPr id="3" name="Subtitle 2">
            <a:extLst>
              <a:ext uri="{FF2B5EF4-FFF2-40B4-BE49-F238E27FC236}">
                <a16:creationId xmlns:a16="http://schemas.microsoft.com/office/drawing/2014/main" id="{FF461810-E617-42AE-9C5B-162947275CCD}"/>
              </a:ext>
            </a:extLst>
          </p:cNvPr>
          <p:cNvSpPr>
            <a:spLocks noGrp="1"/>
          </p:cNvSpPr>
          <p:nvPr>
            <p:ph type="subTitle" idx="1"/>
          </p:nvPr>
        </p:nvSpPr>
        <p:spPr>
          <a:xfrm>
            <a:off x="6746627" y="4750893"/>
            <a:ext cx="4645250" cy="1147863"/>
          </a:xfrm>
        </p:spPr>
        <p:txBody>
          <a:bodyPr anchor="t">
            <a:normAutofit/>
          </a:bodyPr>
          <a:lstStyle/>
          <a:p>
            <a:pPr algn="l"/>
            <a:r>
              <a:rPr lang="en-US" sz="2000" dirty="0">
                <a:solidFill>
                  <a:schemeClr val="bg1"/>
                </a:solidFill>
              </a:rPr>
              <a:t>- Reshu Vishwakarma</a:t>
            </a:r>
          </a:p>
        </p:txBody>
      </p:sp>
      <p:sp>
        <p:nvSpPr>
          <p:cNvPr id="40" name="Freeform: Shape 3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C0C33D2B-A43C-4784-9DBC-562C28FD2FDA}"/>
              </a:ext>
            </a:extLst>
          </p:cNvPr>
          <p:cNvPicPr>
            <a:picLocks noChangeAspect="1"/>
          </p:cNvPicPr>
          <p:nvPr/>
        </p:nvPicPr>
        <p:blipFill>
          <a:blip r:embed="rId2"/>
          <a:stretch>
            <a:fillRect/>
          </a:stretch>
        </p:blipFill>
        <p:spPr>
          <a:xfrm>
            <a:off x="419382" y="1882592"/>
            <a:ext cx="4047843" cy="1724644"/>
          </a:xfrm>
          <a:prstGeom prst="rect">
            <a:avLst/>
          </a:prstGeom>
        </p:spPr>
      </p:pic>
    </p:spTree>
    <p:extLst>
      <p:ext uri="{BB962C8B-B14F-4D97-AF65-F5344CB8AC3E}">
        <p14:creationId xmlns:p14="http://schemas.microsoft.com/office/powerpoint/2010/main" val="3475215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540289-A8EA-43A4-BBCA-1BDC516C6072}"/>
              </a:ext>
            </a:extLst>
          </p:cNvPr>
          <p:cNvSpPr txBox="1"/>
          <p:nvPr/>
        </p:nvSpPr>
        <p:spPr>
          <a:xfrm>
            <a:off x="675701" y="749147"/>
            <a:ext cx="10840598" cy="2308324"/>
          </a:xfrm>
          <a:prstGeom prst="rect">
            <a:avLst/>
          </a:prstGeom>
          <a:noFill/>
        </p:spPr>
        <p:txBody>
          <a:bodyPr wrap="square" rtlCol="0">
            <a:spAutoFit/>
          </a:bodyPr>
          <a:lstStyle/>
          <a:p>
            <a:r>
              <a:rPr lang="en-US" b="1" dirty="0"/>
              <a:t>Namespace</a:t>
            </a:r>
            <a:r>
              <a:rPr lang="en-US" dirty="0"/>
              <a:t>: </a:t>
            </a:r>
          </a:p>
          <a:p>
            <a:pPr marL="285750" indent="-285750">
              <a:buFont typeface="Arial" panose="020B0604020202020204" pitchFamily="34" charset="0"/>
              <a:buChar char="•"/>
            </a:pPr>
            <a:r>
              <a:rPr lang="en-US" dirty="0"/>
              <a:t>Isolates group of resources within a single cluster</a:t>
            </a:r>
          </a:p>
          <a:p>
            <a:pPr marL="285750" indent="-285750">
              <a:buFont typeface="Arial" panose="020B0604020202020204" pitchFamily="34" charset="0"/>
              <a:buChar char="•"/>
            </a:pPr>
            <a:r>
              <a:rPr lang="en-US" dirty="0" err="1"/>
              <a:t>kubectl</a:t>
            </a:r>
            <a:r>
              <a:rPr lang="en-US" dirty="0"/>
              <a:t> create namespace &lt;name&gt; </a:t>
            </a:r>
            <a:r>
              <a:rPr lang="en-US" dirty="0">
                <a:sym typeface="Wingdings" panose="05000000000000000000" pitchFamily="2" charset="2"/>
              </a:rPr>
              <a:t> creates namespace </a:t>
            </a:r>
          </a:p>
          <a:p>
            <a:pPr marL="285750" indent="-285750">
              <a:buFont typeface="Arial" panose="020B0604020202020204" pitchFamily="34" charset="0"/>
              <a:buChar char="•"/>
            </a:pPr>
            <a:r>
              <a:rPr lang="en-US" dirty="0" err="1">
                <a:sym typeface="Wingdings" panose="05000000000000000000" pitchFamily="2" charset="2"/>
              </a:rPr>
              <a:t>Kubectl</a:t>
            </a:r>
            <a:r>
              <a:rPr lang="en-US" dirty="0">
                <a:sym typeface="Wingdings" panose="05000000000000000000" pitchFamily="2" charset="2"/>
              </a:rPr>
              <a:t> get ns  lists all namespaces present </a:t>
            </a:r>
          </a:p>
          <a:p>
            <a:endParaRPr lang="en-US" dirty="0"/>
          </a:p>
          <a:p>
            <a:endParaRPr lang="en-US" dirty="0"/>
          </a:p>
          <a:p>
            <a:endParaRPr lang="en-US" dirty="0"/>
          </a:p>
          <a:p>
            <a:r>
              <a:rPr lang="en-US" dirty="0"/>
              <a:t>		</a:t>
            </a:r>
          </a:p>
        </p:txBody>
      </p:sp>
      <p:pic>
        <p:nvPicPr>
          <p:cNvPr id="6" name="Picture 5">
            <a:extLst>
              <a:ext uri="{FF2B5EF4-FFF2-40B4-BE49-F238E27FC236}">
                <a16:creationId xmlns:a16="http://schemas.microsoft.com/office/drawing/2014/main" id="{D208C8CD-9BC7-4868-B799-5AF42D5B7305}"/>
              </a:ext>
            </a:extLst>
          </p:cNvPr>
          <p:cNvPicPr>
            <a:picLocks noChangeAspect="1"/>
          </p:cNvPicPr>
          <p:nvPr/>
        </p:nvPicPr>
        <p:blipFill>
          <a:blip r:embed="rId2"/>
          <a:stretch>
            <a:fillRect/>
          </a:stretch>
        </p:blipFill>
        <p:spPr>
          <a:xfrm>
            <a:off x="3139635" y="2586209"/>
            <a:ext cx="5648325" cy="2743200"/>
          </a:xfrm>
          <a:prstGeom prst="rect">
            <a:avLst/>
          </a:prstGeom>
        </p:spPr>
      </p:pic>
    </p:spTree>
    <p:extLst>
      <p:ext uri="{BB962C8B-B14F-4D97-AF65-F5344CB8AC3E}">
        <p14:creationId xmlns:p14="http://schemas.microsoft.com/office/powerpoint/2010/main" val="2876042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1D7747-FD09-4B23-B366-26466538059A}"/>
              </a:ext>
            </a:extLst>
          </p:cNvPr>
          <p:cNvSpPr txBox="1"/>
          <p:nvPr/>
        </p:nvSpPr>
        <p:spPr>
          <a:xfrm>
            <a:off x="1407404" y="546378"/>
            <a:ext cx="6097836" cy="923330"/>
          </a:xfrm>
          <a:prstGeom prst="rect">
            <a:avLst/>
          </a:prstGeom>
          <a:noFill/>
        </p:spPr>
        <p:txBody>
          <a:bodyPr wrap="square">
            <a:spAutoFit/>
          </a:bodyPr>
          <a:lstStyle/>
          <a:p>
            <a:r>
              <a:rPr lang="en-US" b="1" dirty="0">
                <a:sym typeface="Wingdings" panose="05000000000000000000" pitchFamily="2" charset="2"/>
              </a:rPr>
              <a:t>Deployments</a:t>
            </a:r>
            <a:r>
              <a:rPr lang="en-US" dirty="0">
                <a:sym typeface="Wingdings" panose="05000000000000000000" pitchFamily="2" charset="2"/>
              </a:rPr>
              <a:t>:</a:t>
            </a:r>
          </a:p>
          <a:p>
            <a:pPr marL="285750" indent="-285750">
              <a:buFont typeface="Arial" panose="020B0604020202020204" pitchFamily="34" charset="0"/>
              <a:buChar char="•"/>
            </a:pPr>
            <a:r>
              <a:rPr lang="en-US" dirty="0"/>
              <a:t>Provides declarative updates for pod and replica sets</a:t>
            </a:r>
          </a:p>
          <a:p>
            <a:pPr marL="285750" indent="-285750">
              <a:buFont typeface="Arial" panose="020B0604020202020204" pitchFamily="34" charset="0"/>
              <a:buChar char="•"/>
            </a:pPr>
            <a:r>
              <a:rPr lang="en-US" dirty="0" err="1"/>
              <a:t>kubectl</a:t>
            </a:r>
            <a:r>
              <a:rPr lang="en-US" dirty="0"/>
              <a:t> rollout undo deploy &lt;name&gt; </a:t>
            </a:r>
            <a:r>
              <a:rPr lang="en-US" dirty="0">
                <a:sym typeface="Wingdings" panose="05000000000000000000" pitchFamily="2" charset="2"/>
              </a:rPr>
              <a:t> rollback</a:t>
            </a:r>
            <a:r>
              <a:rPr lang="en-US" dirty="0"/>
              <a:t> </a:t>
            </a:r>
          </a:p>
        </p:txBody>
      </p:sp>
      <p:pic>
        <p:nvPicPr>
          <p:cNvPr id="5" name="Picture 4">
            <a:extLst>
              <a:ext uri="{FF2B5EF4-FFF2-40B4-BE49-F238E27FC236}">
                <a16:creationId xmlns:a16="http://schemas.microsoft.com/office/drawing/2014/main" id="{8F081A78-CDBC-47A9-92E6-C41DC308C9D4}"/>
              </a:ext>
            </a:extLst>
          </p:cNvPr>
          <p:cNvPicPr>
            <a:picLocks noChangeAspect="1"/>
          </p:cNvPicPr>
          <p:nvPr/>
        </p:nvPicPr>
        <p:blipFill>
          <a:blip r:embed="rId2"/>
          <a:stretch>
            <a:fillRect/>
          </a:stretch>
        </p:blipFill>
        <p:spPr>
          <a:xfrm>
            <a:off x="2052810" y="1469707"/>
            <a:ext cx="7730168" cy="3632265"/>
          </a:xfrm>
          <a:prstGeom prst="rect">
            <a:avLst/>
          </a:prstGeom>
        </p:spPr>
      </p:pic>
      <p:sp>
        <p:nvSpPr>
          <p:cNvPr id="6" name="TextBox 5">
            <a:extLst>
              <a:ext uri="{FF2B5EF4-FFF2-40B4-BE49-F238E27FC236}">
                <a16:creationId xmlns:a16="http://schemas.microsoft.com/office/drawing/2014/main" id="{2455B808-EB75-41F0-AA32-E37708673114}"/>
              </a:ext>
            </a:extLst>
          </p:cNvPr>
          <p:cNvSpPr txBox="1"/>
          <p:nvPr/>
        </p:nvSpPr>
        <p:spPr>
          <a:xfrm>
            <a:off x="1248579" y="5188945"/>
            <a:ext cx="7571343" cy="2178225"/>
          </a:xfrm>
          <a:prstGeom prst="rect">
            <a:avLst/>
          </a:prstGeom>
          <a:noFill/>
        </p:spPr>
        <p:txBody>
          <a:bodyPr wrap="square" rtlCol="0">
            <a:spAutoFit/>
          </a:bodyPr>
          <a:lstStyle/>
          <a:p>
            <a:r>
              <a:rPr lang="en-US" b="1" dirty="0"/>
              <a:t>Rolling update </a:t>
            </a:r>
            <a:r>
              <a:rPr lang="en-US" dirty="0"/>
              <a:t>results to zero downtime deployment, as it updates the pod instances with new ones using incremental approach.</a:t>
            </a:r>
          </a:p>
          <a:p>
            <a:pPr marL="742950" marR="0" lvl="1" indent="-285750">
              <a:lnSpc>
                <a:spcPct val="106000"/>
              </a:lnSpc>
              <a:spcBef>
                <a:spcPts val="0"/>
              </a:spcBef>
              <a:spcAft>
                <a:spcPts val="0"/>
              </a:spcAft>
              <a:buClr>
                <a:srgbClr val="000000"/>
              </a:buClr>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Edit image in deployment</a:t>
            </a:r>
          </a:p>
          <a:p>
            <a:pPr marL="914400" marR="0">
              <a:lnSpc>
                <a:spcPct val="105000"/>
              </a:lnSpc>
              <a:spcBef>
                <a:spcPts val="0"/>
              </a:spcBef>
              <a:spcAft>
                <a:spcPts val="80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set image deployment/&lt;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deploy_name</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 &lt;container-name&gt;=&lt;image-name&gt;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a:p>
            <a:endParaRPr lang="en-US" dirty="0"/>
          </a:p>
        </p:txBody>
      </p:sp>
    </p:spTree>
    <p:extLst>
      <p:ext uri="{BB962C8B-B14F-4D97-AF65-F5344CB8AC3E}">
        <p14:creationId xmlns:p14="http://schemas.microsoft.com/office/powerpoint/2010/main" val="4039802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7211D0-10AD-4A6F-BD18-DC34D2AEF453}"/>
              </a:ext>
            </a:extLst>
          </p:cNvPr>
          <p:cNvSpPr txBox="1"/>
          <p:nvPr/>
        </p:nvSpPr>
        <p:spPr>
          <a:xfrm>
            <a:off x="801476" y="95092"/>
            <a:ext cx="10160306" cy="6463308"/>
          </a:xfrm>
          <a:prstGeom prst="rect">
            <a:avLst/>
          </a:prstGeom>
          <a:noFill/>
        </p:spPr>
        <p:txBody>
          <a:bodyPr wrap="square">
            <a:spAutoFit/>
          </a:bodyPr>
          <a:lstStyle/>
          <a:p>
            <a:r>
              <a:rPr lang="en-US" b="1" dirty="0"/>
              <a:t>Replica sets:</a:t>
            </a:r>
          </a:p>
          <a:p>
            <a:pPr marL="285750" indent="-285750">
              <a:buFont typeface="Arial" panose="020B0604020202020204" pitchFamily="34" charset="0"/>
              <a:buChar char="•"/>
            </a:pPr>
            <a:r>
              <a:rPr lang="en-US" dirty="0"/>
              <a:t>Maintains a stable set of replica pods at any given time</a:t>
            </a:r>
          </a:p>
          <a:p>
            <a:pPr marL="285750" indent="-285750">
              <a:buFont typeface="Arial" panose="020B0604020202020204" pitchFamily="34" charset="0"/>
              <a:buChar char="•"/>
            </a:pPr>
            <a:r>
              <a:rPr lang="en-US" dirty="0" err="1"/>
              <a:t>kubectl</a:t>
            </a:r>
            <a:r>
              <a:rPr lang="en-US" dirty="0"/>
              <a:t> scale deploy &lt;name&gt; --replicas=&lt;n&gt;</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delete one pod created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What will happen?                                                   </a:t>
            </a: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rs</a:t>
            </a:r>
            <a:r>
              <a:rPr lang="en-US" sz="18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will create a new Pod automatically</a:t>
            </a:r>
            <a:endParaRPr lang="en-US" dirty="0"/>
          </a:p>
          <a:p>
            <a:pPr marL="285750" indent="-285750">
              <a:buFont typeface="Arial" panose="020B0604020202020204" pitchFamily="34" charset="0"/>
              <a:buChar char="•"/>
            </a:pPr>
            <a:endParaRPr lang="en-US" dirty="0"/>
          </a:p>
          <a:p>
            <a:r>
              <a:rPr lang="en-US" b="1" dirty="0"/>
              <a:t>Services</a:t>
            </a:r>
            <a:r>
              <a:rPr lang="en-US" dirty="0"/>
              <a:t>:</a:t>
            </a:r>
          </a:p>
          <a:p>
            <a:pPr marL="285750" indent="-285750">
              <a:buFont typeface="Arial" panose="020B0604020202020204" pitchFamily="34" charset="0"/>
              <a:buChar char="•"/>
            </a:pPr>
            <a:r>
              <a:rPr lang="en-US" dirty="0"/>
              <a:t>Abstract access to Kubernetes pods</a:t>
            </a:r>
          </a:p>
          <a:p>
            <a:pPr marL="285750" indent="-285750">
              <a:buFont typeface="Arial" panose="020B0604020202020204" pitchFamily="34" charset="0"/>
              <a:buChar char="•"/>
            </a:pPr>
            <a:r>
              <a:rPr lang="en-US" dirty="0" err="1"/>
              <a:t>Kubectl</a:t>
            </a:r>
            <a:r>
              <a:rPr lang="en-US" dirty="0"/>
              <a:t> expose deploy &lt;</a:t>
            </a:r>
            <a:r>
              <a:rPr lang="en-US" dirty="0" err="1"/>
              <a:t>DeployName</a:t>
            </a:r>
            <a:r>
              <a:rPr lang="en-US" dirty="0"/>
              <a:t>&gt; --port=&lt;&gt;</a:t>
            </a:r>
          </a:p>
          <a:p>
            <a:pPr marL="285750" indent="-285750">
              <a:buFont typeface="Arial" panose="020B0604020202020204" pitchFamily="34" charset="0"/>
              <a:buChar char="•"/>
            </a:pPr>
            <a:r>
              <a:rPr lang="en-US" dirty="0"/>
              <a:t>Types- </a:t>
            </a:r>
            <a:r>
              <a:rPr lang="en-US" dirty="0" err="1"/>
              <a:t>ClusterIP</a:t>
            </a:r>
            <a:r>
              <a:rPr lang="en-US" dirty="0"/>
              <a:t>, </a:t>
            </a:r>
            <a:r>
              <a:rPr lang="en-US" dirty="0" err="1"/>
              <a:t>NodePort</a:t>
            </a:r>
            <a:r>
              <a:rPr lang="en-US" dirty="0"/>
              <a:t>, </a:t>
            </a:r>
            <a:r>
              <a:rPr lang="en-US" dirty="0" err="1"/>
              <a:t>ExternalName</a:t>
            </a:r>
            <a:r>
              <a:rPr lang="en-US" dirty="0"/>
              <a:t>, and </a:t>
            </a:r>
            <a:r>
              <a:rPr lang="en-US" dirty="0" err="1"/>
              <a:t>LoadBalance</a:t>
            </a:r>
            <a:endParaRPr lang="en-US" dirty="0"/>
          </a:p>
          <a:p>
            <a:pPr marL="285750" indent="-285750">
              <a:buFont typeface="Arial" panose="020B0604020202020204" pitchFamily="34" charset="0"/>
              <a:buChar char="•"/>
            </a:pPr>
            <a:endParaRPr lang="en-US" dirty="0"/>
          </a:p>
          <a:p>
            <a:pPr indent="-342900">
              <a:buFont typeface="+mj-lt"/>
              <a:buAutoNum type="arabicPeriod"/>
            </a:pPr>
            <a:r>
              <a:rPr lang="en-US" b="1" dirty="0" err="1"/>
              <a:t>ClusterIP</a:t>
            </a:r>
            <a:r>
              <a:rPr lang="en-US" dirty="0"/>
              <a:t>: This service exposes the application on a cluster-internal IP address, which can be used only within the cluster. This is the default service type.</a:t>
            </a:r>
          </a:p>
          <a:p>
            <a:pPr indent="-342900">
              <a:buFont typeface="+mj-lt"/>
              <a:buAutoNum type="arabicPeriod"/>
            </a:pPr>
            <a:endParaRPr lang="en-US" dirty="0"/>
          </a:p>
          <a:p>
            <a:pPr indent="-342900">
              <a:buFont typeface="+mj-lt"/>
              <a:buAutoNum type="arabicPeriod"/>
            </a:pPr>
            <a:r>
              <a:rPr lang="en-US" b="1" dirty="0" err="1"/>
              <a:t>NodePort</a:t>
            </a:r>
            <a:r>
              <a:rPr lang="en-US" dirty="0"/>
              <a:t>: This service exposes the application on a port on each node in the cluster. The node listens on that port, and forwards traffic to the service. This allows external traffic to access the application.</a:t>
            </a:r>
          </a:p>
          <a:p>
            <a:pPr indent="-342900">
              <a:buFont typeface="+mj-lt"/>
              <a:buAutoNum type="arabicPeriod"/>
            </a:pPr>
            <a:endParaRPr lang="en-US" dirty="0"/>
          </a:p>
          <a:p>
            <a:pPr indent="-342900">
              <a:buFont typeface="+mj-lt"/>
              <a:buAutoNum type="arabicPeriod"/>
            </a:pPr>
            <a:r>
              <a:rPr lang="en-US" b="1" dirty="0" err="1"/>
              <a:t>LoadBalancer</a:t>
            </a:r>
            <a:r>
              <a:rPr lang="en-US" dirty="0"/>
              <a:t>: This service exposes the application using an external load balancer. This is useful when you have multiple nodes running your application and you want to distribute traffic across them.</a:t>
            </a:r>
          </a:p>
          <a:p>
            <a:pPr indent="-342900">
              <a:buFont typeface="+mj-lt"/>
              <a:buAutoNum type="arabicPeriod"/>
            </a:pPr>
            <a:endParaRPr lang="en-US" dirty="0"/>
          </a:p>
          <a:p>
            <a:pPr indent="-342900">
              <a:buFont typeface="+mj-lt"/>
              <a:buAutoNum type="arabicPeriod"/>
            </a:pPr>
            <a:r>
              <a:rPr lang="en-US" b="1" dirty="0" err="1"/>
              <a:t>ExternalName</a:t>
            </a:r>
            <a:r>
              <a:rPr lang="en-US" dirty="0"/>
              <a:t>: This service maps a service name to an external DNS name. This can be used to access services that are not part of your Kubernetes cluster.</a:t>
            </a:r>
          </a:p>
          <a:p>
            <a:endParaRPr lang="en-US" dirty="0"/>
          </a:p>
        </p:txBody>
      </p:sp>
    </p:spTree>
    <p:extLst>
      <p:ext uri="{BB962C8B-B14F-4D97-AF65-F5344CB8AC3E}">
        <p14:creationId xmlns:p14="http://schemas.microsoft.com/office/powerpoint/2010/main" val="295609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DD8B5B-0181-4FB2-8B19-37696877FAD1}"/>
              </a:ext>
            </a:extLst>
          </p:cNvPr>
          <p:cNvSpPr txBox="1"/>
          <p:nvPr/>
        </p:nvSpPr>
        <p:spPr>
          <a:xfrm>
            <a:off x="1198085" y="140319"/>
            <a:ext cx="6097836" cy="2308324"/>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b="1" dirty="0"/>
              <a:t>Jobs and Cron Jobs</a:t>
            </a:r>
            <a:r>
              <a:rPr lang="en-US" dirty="0"/>
              <a:t>:</a:t>
            </a:r>
          </a:p>
          <a:p>
            <a:pPr marL="285750" indent="-285750">
              <a:buFont typeface="Arial" panose="020B0604020202020204" pitchFamily="34" charset="0"/>
              <a:buChar char="•"/>
            </a:pPr>
            <a:r>
              <a:rPr lang="en-US" dirty="0"/>
              <a:t>These are automated jobs that are useful for creating periodic and recurring tasks, like running backup and sending mails</a:t>
            </a:r>
          </a:p>
          <a:p>
            <a:pPr marL="285750" indent="-285750">
              <a:buFont typeface="Arial" panose="020B0604020202020204" pitchFamily="34" charset="0"/>
              <a:buChar char="•"/>
            </a:pPr>
            <a:r>
              <a:rPr lang="en-US" dirty="0" err="1"/>
              <a:t>kubectl</a:t>
            </a:r>
            <a:r>
              <a:rPr lang="en-US" dirty="0"/>
              <a:t> create job &lt;name&gt; --image=&lt;&gt;</a:t>
            </a:r>
          </a:p>
          <a:p>
            <a:pPr marL="285750" indent="-285750">
              <a:buFont typeface="Arial" panose="020B0604020202020204" pitchFamily="34" charset="0"/>
              <a:buChar char="•"/>
            </a:pPr>
            <a:r>
              <a:rPr lang="en-US" dirty="0" err="1"/>
              <a:t>Kubectl</a:t>
            </a:r>
            <a:r>
              <a:rPr lang="en-US" dirty="0"/>
              <a:t> create </a:t>
            </a:r>
            <a:r>
              <a:rPr lang="en-US" dirty="0" err="1"/>
              <a:t>cj</a:t>
            </a:r>
            <a:r>
              <a:rPr lang="en-US" dirty="0"/>
              <a:t> &lt;name&gt; --image=&lt;&gt; --schedule=“* * * * *”</a:t>
            </a:r>
          </a:p>
        </p:txBody>
      </p:sp>
      <p:pic>
        <p:nvPicPr>
          <p:cNvPr id="5" name="Picture 4">
            <a:extLst>
              <a:ext uri="{FF2B5EF4-FFF2-40B4-BE49-F238E27FC236}">
                <a16:creationId xmlns:a16="http://schemas.microsoft.com/office/drawing/2014/main" id="{F9998008-A397-44BC-9219-5EFD87890E28}"/>
              </a:ext>
            </a:extLst>
          </p:cNvPr>
          <p:cNvPicPr>
            <a:picLocks noChangeAspect="1"/>
          </p:cNvPicPr>
          <p:nvPr/>
        </p:nvPicPr>
        <p:blipFill>
          <a:blip r:embed="rId2"/>
          <a:stretch>
            <a:fillRect/>
          </a:stretch>
        </p:blipFill>
        <p:spPr>
          <a:xfrm>
            <a:off x="3346201" y="3102338"/>
            <a:ext cx="5114925" cy="1666875"/>
          </a:xfrm>
          <a:prstGeom prst="rect">
            <a:avLst/>
          </a:prstGeom>
        </p:spPr>
      </p:pic>
    </p:spTree>
    <p:extLst>
      <p:ext uri="{BB962C8B-B14F-4D97-AF65-F5344CB8AC3E}">
        <p14:creationId xmlns:p14="http://schemas.microsoft.com/office/powerpoint/2010/main" val="35618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9C2E24-C7FF-4D5E-8216-629DA6405ED6}"/>
              </a:ext>
            </a:extLst>
          </p:cNvPr>
          <p:cNvSpPr txBox="1"/>
          <p:nvPr/>
        </p:nvSpPr>
        <p:spPr>
          <a:xfrm>
            <a:off x="484742" y="627961"/>
            <a:ext cx="10763480" cy="1754326"/>
          </a:xfrm>
          <a:prstGeom prst="rect">
            <a:avLst/>
          </a:prstGeom>
          <a:noFill/>
        </p:spPr>
        <p:txBody>
          <a:bodyPr wrap="square" rtlCol="0">
            <a:spAutoFit/>
          </a:bodyPr>
          <a:lstStyle/>
          <a:p>
            <a:r>
              <a:rPr lang="en-US" b="1" dirty="0"/>
              <a:t>Labels and selectors-</a:t>
            </a:r>
          </a:p>
          <a:p>
            <a:pPr marL="285750" indent="-285750">
              <a:buFont typeface="Arial" panose="020B0604020202020204" pitchFamily="34" charset="0"/>
              <a:buChar char="•"/>
            </a:pPr>
            <a:r>
              <a:rPr lang="en-US" dirty="0"/>
              <a:t>Label is a key-value identifying attribute of an object.</a:t>
            </a:r>
          </a:p>
          <a:p>
            <a:pPr marL="285750" indent="-285750">
              <a:buFont typeface="Arial" panose="020B0604020202020204" pitchFamily="34" charset="0"/>
              <a:buChar char="•"/>
            </a:pPr>
            <a:r>
              <a:rPr lang="en-US" dirty="0"/>
              <a:t>Selector is the core grouping primitive in K8s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b="1" dirty="0"/>
          </a:p>
        </p:txBody>
      </p:sp>
      <p:pic>
        <p:nvPicPr>
          <p:cNvPr id="6" name="Picture 5">
            <a:extLst>
              <a:ext uri="{FF2B5EF4-FFF2-40B4-BE49-F238E27FC236}">
                <a16:creationId xmlns:a16="http://schemas.microsoft.com/office/drawing/2014/main" id="{75EB7AFC-AEC5-4FDC-8E21-3008EABFD39E}"/>
              </a:ext>
            </a:extLst>
          </p:cNvPr>
          <p:cNvPicPr>
            <a:picLocks noChangeAspect="1"/>
          </p:cNvPicPr>
          <p:nvPr/>
        </p:nvPicPr>
        <p:blipFill>
          <a:blip r:embed="rId2"/>
          <a:stretch>
            <a:fillRect/>
          </a:stretch>
        </p:blipFill>
        <p:spPr>
          <a:xfrm>
            <a:off x="85069" y="1929064"/>
            <a:ext cx="6869190" cy="3726984"/>
          </a:xfrm>
          <a:prstGeom prst="rect">
            <a:avLst/>
          </a:prstGeom>
        </p:spPr>
      </p:pic>
      <p:pic>
        <p:nvPicPr>
          <p:cNvPr id="8" name="Picture 7">
            <a:extLst>
              <a:ext uri="{FF2B5EF4-FFF2-40B4-BE49-F238E27FC236}">
                <a16:creationId xmlns:a16="http://schemas.microsoft.com/office/drawing/2014/main" id="{728F8B16-2D48-41E6-A5A2-952E1F151397}"/>
              </a:ext>
            </a:extLst>
          </p:cNvPr>
          <p:cNvPicPr>
            <a:picLocks noChangeAspect="1"/>
          </p:cNvPicPr>
          <p:nvPr/>
        </p:nvPicPr>
        <p:blipFill>
          <a:blip r:embed="rId3"/>
          <a:stretch>
            <a:fillRect/>
          </a:stretch>
        </p:blipFill>
        <p:spPr>
          <a:xfrm>
            <a:off x="7072831" y="2382287"/>
            <a:ext cx="5034100" cy="2196543"/>
          </a:xfrm>
          <a:prstGeom prst="rect">
            <a:avLst/>
          </a:prstGeom>
        </p:spPr>
      </p:pic>
    </p:spTree>
    <p:extLst>
      <p:ext uri="{BB962C8B-B14F-4D97-AF65-F5344CB8AC3E}">
        <p14:creationId xmlns:p14="http://schemas.microsoft.com/office/powerpoint/2010/main" val="24664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B5F42-CA7B-4247-8E21-6AC6AF756B28}"/>
              </a:ext>
            </a:extLst>
          </p:cNvPr>
          <p:cNvSpPr txBox="1"/>
          <p:nvPr/>
        </p:nvSpPr>
        <p:spPr>
          <a:xfrm>
            <a:off x="705080" y="760164"/>
            <a:ext cx="10796530" cy="4391459"/>
          </a:xfrm>
          <a:prstGeom prst="rect">
            <a:avLst/>
          </a:prstGeom>
          <a:noFill/>
        </p:spPr>
        <p:txBody>
          <a:bodyPr wrap="square" rtlCol="0">
            <a:spAutoFit/>
          </a:bodyPr>
          <a:lstStyle/>
          <a:p>
            <a:r>
              <a:rPr lang="en-US" b="1" dirty="0"/>
              <a:t>Resource Requests and Limits:</a:t>
            </a:r>
          </a:p>
          <a:p>
            <a:endParaRPr lang="en-US" dirty="0"/>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Defined in POD specification and illustrates how much resources such as CPU and memory a container needs.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Kubernetes scheduler uses them while allocating POD to a particular node. </a:t>
            </a:r>
          </a:p>
          <a:p>
            <a:pPr marL="285750" indent="-285750">
              <a:buFont typeface="Arial" panose="020B060402020202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Kubelet</a:t>
            </a:r>
            <a:r>
              <a:rPr lang="en-US" sz="1800" dirty="0">
                <a:effectLst/>
                <a:latin typeface="Calibri" panose="020F0502020204030204" pitchFamily="34" charset="0"/>
                <a:ea typeface="Calibri" panose="020F0502020204030204" pitchFamily="34" charset="0"/>
                <a:cs typeface="Times New Roman" panose="02020603050405020304" pitchFamily="18" charset="0"/>
              </a:rPr>
              <a:t> uses these values to ensure that a POD does not use the resources more than the limit specified.</a:t>
            </a:r>
          </a:p>
          <a:p>
            <a:endParaRPr lang="en-US" dirty="0"/>
          </a:p>
          <a:p>
            <a:endParaRPr lang="en-US" dirty="0"/>
          </a:p>
          <a:p>
            <a:pPr marL="285750" indent="-285750">
              <a:buFont typeface="Arial" panose="020B0604020202020204" pitchFamily="34" charset="0"/>
              <a:buChar char="•"/>
            </a:pPr>
            <a:r>
              <a:rPr lang="en-US" b="1" dirty="0"/>
              <a:t>Example</a:t>
            </a:r>
            <a:r>
              <a:rPr lang="en-US" dirty="0"/>
              <a:t>:</a:t>
            </a:r>
          </a:p>
          <a:p>
            <a:r>
              <a:rPr lang="en-US" dirty="0"/>
              <a:t>resources:</a:t>
            </a:r>
          </a:p>
          <a:p>
            <a:r>
              <a:rPr lang="en-US" dirty="0"/>
              <a:t>          limits:</a:t>
            </a:r>
          </a:p>
          <a:p>
            <a:r>
              <a:rPr lang="en-US" dirty="0"/>
              <a:t>            memory: "500Mi"</a:t>
            </a:r>
          </a:p>
          <a:p>
            <a:r>
              <a:rPr lang="en-US" dirty="0"/>
              <a:t>            </a:t>
            </a:r>
            <a:r>
              <a:rPr lang="en-US" dirty="0" err="1"/>
              <a:t>cpu</a:t>
            </a:r>
            <a:r>
              <a:rPr lang="en-US" dirty="0"/>
              <a:t>: "500m"</a:t>
            </a:r>
          </a:p>
          <a:p>
            <a:r>
              <a:rPr lang="en-US" dirty="0"/>
              <a:t>          requests:</a:t>
            </a:r>
          </a:p>
          <a:p>
            <a:r>
              <a:rPr lang="en-US" dirty="0"/>
              <a:t>            memory: "300Mi"</a:t>
            </a:r>
          </a:p>
          <a:p>
            <a:r>
              <a:rPr lang="en-US" dirty="0"/>
              <a:t>            </a:t>
            </a:r>
            <a:r>
              <a:rPr lang="en-US" dirty="0" err="1"/>
              <a:t>cpu</a:t>
            </a:r>
            <a:r>
              <a:rPr lang="en-US" dirty="0"/>
              <a:t>: "250m"</a:t>
            </a:r>
          </a:p>
        </p:txBody>
      </p:sp>
    </p:spTree>
    <p:extLst>
      <p:ext uri="{BB962C8B-B14F-4D97-AF65-F5344CB8AC3E}">
        <p14:creationId xmlns:p14="http://schemas.microsoft.com/office/powerpoint/2010/main" val="3915504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B5F158-EB49-4D92-9DB9-0A0DA33F76CD}"/>
              </a:ext>
            </a:extLst>
          </p:cNvPr>
          <p:cNvSpPr txBox="1"/>
          <p:nvPr/>
        </p:nvSpPr>
        <p:spPr>
          <a:xfrm>
            <a:off x="1564395" y="1567832"/>
            <a:ext cx="8967730" cy="1939955"/>
          </a:xfrm>
          <a:prstGeom prst="rect">
            <a:avLst/>
          </a:prstGeom>
          <a:noFill/>
        </p:spPr>
        <p:txBody>
          <a:bodyPr wrap="square" rtlCol="0">
            <a:spAutoFit/>
          </a:bodyPr>
          <a:lstStyle/>
          <a:p>
            <a:pPr marR="0" lvl="0">
              <a:lnSpc>
                <a:spcPct val="106000"/>
              </a:lnSpc>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MONITORING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a:effectLst/>
                <a:latin typeface="Calibri" panose="020F0502020204030204" pitchFamily="34" charset="0"/>
                <a:ea typeface="Calibri" panose="020F0502020204030204" pitchFamily="34" charset="0"/>
                <a:cs typeface="Times New Roman" panose="02020603050405020304" pitchFamily="18" charset="0"/>
              </a:rPr>
              <a:t>How to view the logs of a pod?</a:t>
            </a:r>
          </a:p>
          <a:p>
            <a:pPr marL="914400" marR="0">
              <a:lnSpc>
                <a:spcPct val="106000"/>
              </a:lnSpc>
              <a:spcBef>
                <a:spcPts val="0"/>
              </a:spcBef>
              <a:spcAft>
                <a:spcPts val="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logs &lt;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pd_name</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a:effectLst/>
                <a:latin typeface="Calibri" panose="020F0502020204030204" pitchFamily="34" charset="0"/>
                <a:ea typeface="Calibri" panose="020F0502020204030204" pitchFamily="34" charset="0"/>
                <a:cs typeface="Times New Roman" panose="02020603050405020304" pitchFamily="18" charset="0"/>
              </a:rPr>
              <a:t>How to execute shell in a pod?</a:t>
            </a:r>
          </a:p>
          <a:p>
            <a:pPr marL="914400" marR="0">
              <a:lnSpc>
                <a:spcPct val="106000"/>
              </a:lnSpc>
              <a:spcBef>
                <a:spcPts val="0"/>
              </a:spcBef>
              <a:spcAft>
                <a:spcPts val="80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exec &lt;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pd_name</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 -I -t &lt;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cmd</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65F85074-9C1B-4B34-81CF-7547400605FC}"/>
              </a:ext>
            </a:extLst>
          </p:cNvPr>
          <p:cNvSpPr txBox="1"/>
          <p:nvPr/>
        </p:nvSpPr>
        <p:spPr>
          <a:xfrm>
            <a:off x="1518568" y="3507787"/>
            <a:ext cx="7205032" cy="2820772"/>
          </a:xfrm>
          <a:prstGeom prst="rect">
            <a:avLst/>
          </a:prstGeom>
          <a:noFill/>
        </p:spPr>
        <p:txBody>
          <a:bodyPr wrap="square" rtlCol="0">
            <a:spAutoFit/>
          </a:bodyPr>
          <a:lstStyle/>
          <a:p>
            <a:pPr marR="0" lvl="0">
              <a:lnSpc>
                <a:spcPct val="106000"/>
              </a:lnSpc>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POD DESIGN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a:effectLst/>
                <a:latin typeface="Calibri" panose="020F0502020204030204" pitchFamily="34" charset="0"/>
                <a:ea typeface="Calibri" panose="020F0502020204030204" pitchFamily="34" charset="0"/>
                <a:cs typeface="Times New Roman" panose="02020603050405020304" pitchFamily="18" charset="0"/>
              </a:rPr>
              <a:t>Fetch pods with the label as env=dev</a:t>
            </a:r>
          </a:p>
          <a:p>
            <a:pPr marL="914400" marR="0">
              <a:lnSpc>
                <a:spcPct val="106000"/>
              </a:lnSpc>
              <a:spcBef>
                <a:spcPts val="0"/>
              </a:spcBef>
              <a:spcAft>
                <a:spcPts val="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get pods    - - selector=env=dev</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err="1">
                <a:effectLst/>
                <a:latin typeface="Calibri" panose="020F0502020204030204" pitchFamily="34" charset="0"/>
                <a:ea typeface="Calibri" panose="020F0502020204030204" pitchFamily="34" charset="0"/>
                <a:cs typeface="Times New Roman" panose="02020603050405020304" pitchFamily="18" charset="0"/>
              </a:rPr>
              <a:t>Fecth</a:t>
            </a:r>
            <a:r>
              <a:rPr lang="en-US" dirty="0">
                <a:effectLst/>
                <a:latin typeface="Calibri" panose="020F0502020204030204" pitchFamily="34" charset="0"/>
                <a:ea typeface="Calibri" panose="020F0502020204030204" pitchFamily="34" charset="0"/>
                <a:cs typeface="Times New Roman" panose="02020603050405020304" pitchFamily="18" charset="0"/>
              </a:rPr>
              <a:t> all Objects in k8s</a:t>
            </a:r>
          </a:p>
          <a:p>
            <a:pPr marL="914400" marR="0">
              <a:lnSpc>
                <a:spcPct val="106000"/>
              </a:lnSpc>
              <a:spcBef>
                <a:spcPts val="0"/>
              </a:spcBef>
              <a:spcAft>
                <a:spcPts val="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get all</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a:effectLst/>
                <a:latin typeface="Calibri" panose="020F0502020204030204" pitchFamily="34" charset="0"/>
                <a:ea typeface="Calibri" panose="020F0502020204030204" pitchFamily="34" charset="0"/>
                <a:cs typeface="Times New Roman" panose="02020603050405020304" pitchFamily="18" charset="0"/>
              </a:rPr>
              <a:t>Edit image in deployment</a:t>
            </a:r>
          </a:p>
          <a:p>
            <a:pPr marL="914400" marR="0">
              <a:lnSpc>
                <a:spcPct val="106000"/>
              </a:lnSpc>
              <a:spcBef>
                <a:spcPts val="0"/>
              </a:spcBef>
              <a:spcAft>
                <a:spcPts val="80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set image deployment/&lt;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deploy_name</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 &lt;container-name&gt;=&lt;image-name&gt;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41241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BA904E-014A-4E32-A1E2-F87CCB4C9315}"/>
              </a:ext>
            </a:extLst>
          </p:cNvPr>
          <p:cNvSpPr txBox="1"/>
          <p:nvPr/>
        </p:nvSpPr>
        <p:spPr>
          <a:xfrm>
            <a:off x="-1388127" y="220337"/>
            <a:ext cx="13418545" cy="7080528"/>
          </a:xfrm>
          <a:prstGeom prst="rect">
            <a:avLst/>
          </a:prstGeom>
          <a:noFill/>
        </p:spPr>
        <p:txBody>
          <a:bodyPr wrap="square" rtlCol="0">
            <a:spAutoFit/>
          </a:bodyPr>
          <a:lstStyle/>
          <a:p>
            <a:pPr marL="1828800" marR="0" indent="0">
              <a:lnSpc>
                <a:spcPct val="106000"/>
              </a:lnSpc>
              <a:spcBef>
                <a:spcPts val="0"/>
              </a:spcBef>
              <a:spcAft>
                <a:spcPts val="800"/>
              </a:spcAft>
              <a:tabLst>
                <a:tab pos="228600" algn="l"/>
                <a:tab pos="457200" algn="l"/>
              </a:tabLst>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Scenario Based Questions</a:t>
            </a:r>
          </a:p>
          <a:p>
            <a:pPr marL="1828800" marR="0" indent="0">
              <a:lnSpc>
                <a:spcPct val="106000"/>
              </a:lnSpc>
              <a:spcBef>
                <a:spcPts val="0"/>
              </a:spcBef>
              <a:spcAft>
                <a:spcPts val="800"/>
              </a:spcAft>
              <a:tabLst>
                <a:tab pos="228600" algn="l"/>
                <a:tab pos="457200" algn="l"/>
              </a:tabLst>
            </a:pPr>
            <a:endParaRPr lang="en-US" b="1" u="sng" dirty="0">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1. You are deploying a microservices application to Kubernetes, and you have multiple teams responsible for different parts of the application. How would you organize the application's resources to ensure that each team can deploy and manage their components independently?</a:t>
            </a:r>
            <a:endParaRPr lang="en-US" sz="1800" b="1" u="sng" dirty="0">
              <a:effectLst/>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Organizing an application for multiple teams: You would need to use Kubernetes namespaces and RBAC (role-based access control) to create separate environments for each team, and you might also use Kubernetes labels and selectors to allow each team to manage their own resources.</a:t>
            </a:r>
          </a:p>
          <a:p>
            <a:pPr marL="1828800" marR="0" indent="0">
              <a:lnSpc>
                <a:spcPct val="106000"/>
              </a:lnSpc>
              <a:spcBef>
                <a:spcPts val="0"/>
              </a:spcBef>
              <a:spcAft>
                <a:spcPts val="800"/>
              </a:spcAft>
              <a:tabLst>
                <a:tab pos="228600" algn="l"/>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r>
              <a:rPr lang="en-US" dirty="0">
                <a:latin typeface="Calibri" panose="020F0502020204030204" pitchFamily="34" charset="0"/>
                <a:ea typeface="Calibri" panose="020F0502020204030204" pitchFamily="34" charset="0"/>
                <a:cs typeface="Times New Roman" panose="02020603050405020304" pitchFamily="18" charset="0"/>
              </a:rPr>
              <a:t>2. </a:t>
            </a:r>
            <a:r>
              <a:rPr lang="en-US" sz="1800" dirty="0">
                <a:effectLst/>
                <a:latin typeface="Calibri" panose="020F0502020204030204" pitchFamily="34" charset="0"/>
                <a:ea typeface="Calibri" panose="020F0502020204030204" pitchFamily="34" charset="0"/>
                <a:cs typeface="Times New Roman" panose="02020603050405020304" pitchFamily="18" charset="0"/>
              </a:rPr>
              <a:t>One of your application's Pods is crashing frequently, and you suspect that it is running out of memory. How would you troubleshoot the issue and identify the root cause?</a:t>
            </a: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Troubleshooting a crashing Pod: You would need to use Kubernetes logs and events to diagnose the issue, and you might also use tools like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kubectl</a:t>
            </a:r>
            <a:r>
              <a:rPr lang="en-US" sz="1800" dirty="0">
                <a:effectLst/>
                <a:latin typeface="Calibri" panose="020F0502020204030204" pitchFamily="34" charset="0"/>
                <a:ea typeface="Calibri" panose="020F0502020204030204" pitchFamily="34" charset="0"/>
                <a:cs typeface="Times New Roman" panose="02020603050405020304" pitchFamily="18" charset="0"/>
              </a:rPr>
              <a:t> exec or a debug container to explore the Pod's filesystem and processes.</a:t>
            </a:r>
          </a:p>
          <a:p>
            <a:pPr marL="1828800">
              <a:lnSpc>
                <a:spcPct val="106000"/>
              </a:lnSpc>
              <a:spcAft>
                <a:spcPts val="800"/>
              </a:spcAft>
              <a:tabLst>
                <a:tab pos="228600" algn="l"/>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3. You need to deploy a new version of your application to Kubernetes, but you want to minimize downtime and ensure that any in-progress requests are not interrupted. How would you perform a rolling update of the application's Pods?</a:t>
            </a: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Performing a rolling update: You would need to use a Kubernetes Deployment object with a rolling update strategy to update your application's Pods </a:t>
            </a:r>
            <a:r>
              <a:rPr lang="en-US" sz="1800">
                <a:effectLst/>
                <a:latin typeface="Calibri" panose="020F0502020204030204" pitchFamily="34" charset="0"/>
                <a:ea typeface="Calibri" panose="020F0502020204030204" pitchFamily="34" charset="0"/>
                <a:cs typeface="Times New Roman" panose="02020603050405020304" pitchFamily="18" charset="0"/>
              </a:rPr>
              <a:t>without downtime.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0" marR="0" indent="0">
              <a:lnSpc>
                <a:spcPct val="106000"/>
              </a:lnSpc>
              <a:spcBef>
                <a:spcPts val="0"/>
              </a:spcBef>
              <a:spcAft>
                <a:spcPts val="800"/>
              </a:spcAft>
              <a:tabLst>
                <a:tab pos="228600" algn="l"/>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8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FE679A-71CC-4C9C-B669-89E442351052}"/>
              </a:ext>
            </a:extLst>
          </p:cNvPr>
          <p:cNvSpPr/>
          <p:nvPr/>
        </p:nvSpPr>
        <p:spPr>
          <a:xfrm>
            <a:off x="4499249" y="2967335"/>
            <a:ext cx="319350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QUIZ TIME</a:t>
            </a:r>
          </a:p>
        </p:txBody>
      </p:sp>
    </p:spTree>
    <p:extLst>
      <p:ext uri="{BB962C8B-B14F-4D97-AF65-F5344CB8AC3E}">
        <p14:creationId xmlns:p14="http://schemas.microsoft.com/office/powerpoint/2010/main" val="95038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65CB8A-ECA8-459D-98CA-BAAE9D1D1D11}"/>
              </a:ext>
            </a:extLst>
          </p:cNvPr>
          <p:cNvSpPr txBox="1"/>
          <p:nvPr/>
        </p:nvSpPr>
        <p:spPr>
          <a:xfrm>
            <a:off x="1848078" y="778097"/>
            <a:ext cx="8893367" cy="5632311"/>
          </a:xfrm>
          <a:prstGeom prst="rect">
            <a:avLst/>
          </a:prstGeom>
          <a:noFill/>
        </p:spPr>
        <p:txBody>
          <a:bodyPr wrap="square">
            <a:spAutoFit/>
          </a:bodyPr>
          <a:lstStyle/>
          <a:p>
            <a:pPr algn="l"/>
            <a:r>
              <a:rPr lang="en-US" b="0" i="0" dirty="0">
                <a:effectLst/>
                <a:latin typeface="Söhne"/>
              </a:rPr>
              <a:t>1. What is Kubernetes? </a:t>
            </a:r>
          </a:p>
          <a:p>
            <a:pPr algn="l"/>
            <a:r>
              <a:rPr lang="en-US" b="0" i="0" dirty="0">
                <a:effectLst/>
                <a:latin typeface="Söhne"/>
              </a:rPr>
              <a:t>a. A programming language </a:t>
            </a:r>
          </a:p>
          <a:p>
            <a:pPr algn="l"/>
            <a:r>
              <a:rPr lang="en-US" b="0" i="0" dirty="0">
                <a:effectLst/>
                <a:latin typeface="Söhne"/>
              </a:rPr>
              <a:t>b. A container orchestration platform </a:t>
            </a:r>
          </a:p>
          <a:p>
            <a:pPr algn="l"/>
            <a:r>
              <a:rPr lang="en-US" b="0" i="0" dirty="0">
                <a:effectLst/>
                <a:latin typeface="Söhne"/>
              </a:rPr>
              <a:t>c. A cloud storage service </a:t>
            </a:r>
            <a:endParaRPr lang="en-US" dirty="0">
              <a:latin typeface="Söhne"/>
            </a:endParaRPr>
          </a:p>
          <a:p>
            <a:pPr algn="l"/>
            <a:r>
              <a:rPr lang="en-US" b="0" i="0" dirty="0">
                <a:effectLst/>
                <a:latin typeface="Söhne"/>
              </a:rPr>
              <a:t>d. A network protocol                             </a:t>
            </a:r>
          </a:p>
          <a:p>
            <a:pPr algn="l"/>
            <a:r>
              <a:rPr lang="en-US" b="0" i="0" dirty="0">
                <a:effectLst/>
                <a:latin typeface="Söhne"/>
              </a:rPr>
              <a:t>           					 			 ANS - B</a:t>
            </a:r>
            <a:endParaRPr lang="en-US" dirty="0">
              <a:latin typeface="Söhne"/>
            </a:endParaRPr>
          </a:p>
          <a:p>
            <a:pPr algn="l"/>
            <a:endParaRPr lang="en-US" dirty="0">
              <a:latin typeface="Söhne"/>
            </a:endParaRPr>
          </a:p>
          <a:p>
            <a:r>
              <a:rPr lang="en-US" dirty="0"/>
              <a:t>2. What is a Kubernetes Cluster? </a:t>
            </a:r>
          </a:p>
          <a:p>
            <a:r>
              <a:rPr lang="en-US" dirty="0"/>
              <a:t>a. A group of containers running on a single node </a:t>
            </a:r>
          </a:p>
          <a:p>
            <a:r>
              <a:rPr lang="en-US" dirty="0"/>
              <a:t>b. A group of nodes that work together to run containers </a:t>
            </a:r>
          </a:p>
          <a:p>
            <a:r>
              <a:rPr lang="en-US" dirty="0"/>
              <a:t>c. A set of containers that share the same storage volume </a:t>
            </a:r>
          </a:p>
          <a:p>
            <a:r>
              <a:rPr lang="en-US" dirty="0"/>
              <a:t>d. A set of containers that communicate with each other through a service                                         </a:t>
            </a:r>
          </a:p>
          <a:p>
            <a:r>
              <a:rPr lang="en-US" dirty="0"/>
              <a:t>                                                                                				ANS - B</a:t>
            </a:r>
          </a:p>
          <a:p>
            <a:r>
              <a:rPr lang="en-US" dirty="0"/>
              <a:t>3. What is a Kubernetes Node? </a:t>
            </a:r>
          </a:p>
          <a:p>
            <a:r>
              <a:rPr lang="en-US" dirty="0"/>
              <a:t>a. A physical or virtual machine where containers are deployed </a:t>
            </a:r>
          </a:p>
          <a:p>
            <a:r>
              <a:rPr lang="en-US" dirty="0"/>
              <a:t>b. A logical grouping of containers </a:t>
            </a:r>
          </a:p>
          <a:p>
            <a:r>
              <a:rPr lang="en-US" dirty="0"/>
              <a:t>c. A service that provides access to a set of containers </a:t>
            </a:r>
          </a:p>
          <a:p>
            <a:r>
              <a:rPr lang="en-US" dirty="0"/>
              <a:t>d. A component that manages the deployment and scaling of containers</a:t>
            </a:r>
          </a:p>
          <a:p>
            <a:r>
              <a:rPr lang="en-US" dirty="0"/>
              <a:t>                                                                              				 ANS - A</a:t>
            </a:r>
          </a:p>
          <a:p>
            <a:pPr algn="l"/>
            <a:endParaRPr lang="en-US" b="0" i="0" dirty="0">
              <a:effectLst/>
              <a:latin typeface="Söhne"/>
            </a:endParaRPr>
          </a:p>
        </p:txBody>
      </p:sp>
    </p:spTree>
    <p:extLst>
      <p:ext uri="{BB962C8B-B14F-4D97-AF65-F5344CB8AC3E}">
        <p14:creationId xmlns:p14="http://schemas.microsoft.com/office/powerpoint/2010/main" val="35765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BCE1D-8B9C-47F4-9EB6-D2631736ADD0}"/>
              </a:ext>
            </a:extLst>
          </p:cNvPr>
          <p:cNvSpPr txBox="1"/>
          <p:nvPr/>
        </p:nvSpPr>
        <p:spPr>
          <a:xfrm flipH="1">
            <a:off x="5201614" y="749146"/>
            <a:ext cx="2135621" cy="677108"/>
          </a:xfrm>
          <a:prstGeom prst="rect">
            <a:avLst/>
          </a:prstGeom>
          <a:noFill/>
        </p:spPr>
        <p:txBody>
          <a:bodyPr wrap="square" rtlCol="0">
            <a:spAutoFit/>
          </a:bodyPr>
          <a:lstStyle/>
          <a:p>
            <a:r>
              <a:rPr lang="en-US" sz="2000" b="1" u="sng" dirty="0"/>
              <a:t>Contents</a:t>
            </a:r>
            <a:endParaRPr lang="en-US" b="1" u="sng"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12A84DB-A7FF-417B-B05B-E3993DFD9AA7}"/>
              </a:ext>
            </a:extLst>
          </p:cNvPr>
          <p:cNvSpPr txBox="1"/>
          <p:nvPr/>
        </p:nvSpPr>
        <p:spPr>
          <a:xfrm>
            <a:off x="1035586" y="1859339"/>
            <a:ext cx="5203634" cy="4247317"/>
          </a:xfrm>
          <a:prstGeom prst="rect">
            <a:avLst/>
          </a:prstGeom>
          <a:noFill/>
        </p:spPr>
        <p:txBody>
          <a:bodyPr wrap="square" rtlCol="0">
            <a:spAutoFit/>
          </a:bodyPr>
          <a:lstStyle/>
          <a:p>
            <a:r>
              <a:rPr lang="en-US" b="1" dirty="0"/>
              <a:t>DAY 1</a:t>
            </a:r>
          </a:p>
          <a:p>
            <a:r>
              <a:rPr lang="en-US" dirty="0"/>
              <a:t> </a:t>
            </a:r>
          </a:p>
          <a:p>
            <a:pPr marL="742950" lvl="1" indent="-285750">
              <a:buFont typeface="Arial" panose="020B0604020202020204" pitchFamily="34" charset="0"/>
              <a:buChar char="•"/>
            </a:pPr>
            <a:r>
              <a:rPr lang="en-US" dirty="0"/>
              <a:t>Definition</a:t>
            </a:r>
          </a:p>
          <a:p>
            <a:pPr marL="742950" lvl="1"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Ways to create K8s objects</a:t>
            </a:r>
          </a:p>
          <a:p>
            <a:pPr marL="742950" lvl="1" indent="-285750">
              <a:buFont typeface="Arial" panose="020B0604020202020204" pitchFamily="34" charset="0"/>
              <a:buChar char="•"/>
            </a:pPr>
            <a:r>
              <a:rPr lang="en-US" dirty="0"/>
              <a:t>Pods, Deployments, services and Replica Set</a:t>
            </a:r>
          </a:p>
          <a:p>
            <a:pPr marL="742950" lvl="1" indent="-285750">
              <a:buFont typeface="Arial" panose="020B0604020202020204" pitchFamily="34" charset="0"/>
              <a:buChar char="•"/>
            </a:pPr>
            <a:r>
              <a:rPr lang="en-US" dirty="0"/>
              <a:t>Jobs and </a:t>
            </a:r>
            <a:r>
              <a:rPr lang="en-US" dirty="0" err="1"/>
              <a:t>CronJobs</a:t>
            </a:r>
            <a:endParaRPr lang="en-US" dirty="0"/>
          </a:p>
          <a:p>
            <a:pPr marL="742950" lvl="1" indent="-285750">
              <a:buFont typeface="Arial" panose="020B0604020202020204" pitchFamily="34" charset="0"/>
              <a:buChar char="•"/>
            </a:pPr>
            <a:r>
              <a:rPr lang="en-US" dirty="0"/>
              <a:t>Labels and selectors</a:t>
            </a:r>
          </a:p>
          <a:p>
            <a:pPr marL="742950" lvl="1" indent="-285750">
              <a:buFont typeface="Arial" panose="020B0604020202020204" pitchFamily="34" charset="0"/>
              <a:buChar char="•"/>
            </a:pPr>
            <a:r>
              <a:rPr lang="en-US" dirty="0"/>
              <a:t>Resource requests and limits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41A72E9A-E73B-40E8-9237-52D5D4BFF7C7}"/>
              </a:ext>
            </a:extLst>
          </p:cNvPr>
          <p:cNvSpPr txBox="1"/>
          <p:nvPr/>
        </p:nvSpPr>
        <p:spPr>
          <a:xfrm>
            <a:off x="6404473" y="1652553"/>
            <a:ext cx="3888954" cy="3139321"/>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b="1" dirty="0"/>
              <a:t>DAY 2</a:t>
            </a:r>
          </a:p>
          <a:p>
            <a:pPr lvl="1"/>
            <a:endParaRPr lang="en-US" dirty="0"/>
          </a:p>
          <a:p>
            <a:pPr marL="742950" lvl="1" indent="-285750">
              <a:buFont typeface="Arial" panose="020B0604020202020204" pitchFamily="34" charset="0"/>
              <a:buChar char="•"/>
            </a:pPr>
            <a:r>
              <a:rPr lang="en-US" dirty="0"/>
              <a:t>Volumes</a:t>
            </a:r>
          </a:p>
          <a:p>
            <a:pPr marL="742950" lvl="1" indent="-285750">
              <a:buFont typeface="Arial" panose="020B0604020202020204" pitchFamily="34" charset="0"/>
              <a:buChar char="•"/>
            </a:pPr>
            <a:r>
              <a:rPr lang="en-US" dirty="0"/>
              <a:t>Config Maps and Secret</a:t>
            </a:r>
          </a:p>
          <a:p>
            <a:pPr marL="742950" lvl="1" indent="-285750">
              <a:buFont typeface="Arial" panose="020B0604020202020204" pitchFamily="34" charset="0"/>
              <a:buChar char="•"/>
            </a:pPr>
            <a:r>
              <a:rPr lang="en-US" dirty="0"/>
              <a:t>RBAC</a:t>
            </a:r>
          </a:p>
          <a:p>
            <a:pPr marL="742950" lvl="1" indent="-285750">
              <a:buFont typeface="Arial" panose="020B0604020202020204" pitchFamily="34" charset="0"/>
              <a:buChar char="•"/>
            </a:pPr>
            <a:r>
              <a:rPr lang="en-US" dirty="0"/>
              <a:t>Security Context</a:t>
            </a:r>
          </a:p>
          <a:p>
            <a:pPr marL="742950" lvl="1" indent="-285750">
              <a:buFont typeface="Arial" panose="020B0604020202020204" pitchFamily="34" charset="0"/>
              <a:buChar char="•"/>
            </a:pPr>
            <a:r>
              <a:rPr lang="en-US" dirty="0"/>
              <a:t>Network Policies</a:t>
            </a:r>
          </a:p>
          <a:p>
            <a:pPr marL="742950" lvl="1" indent="-285750">
              <a:buFont typeface="Arial" panose="020B0604020202020204" pitchFamily="34" charset="0"/>
              <a:buChar char="•"/>
            </a:pPr>
            <a:r>
              <a:rPr lang="en-US" dirty="0"/>
              <a:t>Taints and tolerations</a:t>
            </a:r>
          </a:p>
          <a:p>
            <a:pPr marL="742950" lvl="1" indent="-285750">
              <a:buFont typeface="Arial" panose="020B0604020202020204" pitchFamily="34" charset="0"/>
              <a:buChar char="•"/>
            </a:pPr>
            <a:r>
              <a:rPr lang="en-US" dirty="0"/>
              <a:t>K8s cloud services</a:t>
            </a:r>
          </a:p>
          <a:p>
            <a:pPr lvl="1"/>
            <a:endParaRPr lang="en-US" dirty="0"/>
          </a:p>
        </p:txBody>
      </p:sp>
    </p:spTree>
    <p:extLst>
      <p:ext uri="{BB962C8B-B14F-4D97-AF65-F5344CB8AC3E}">
        <p14:creationId xmlns:p14="http://schemas.microsoft.com/office/powerpoint/2010/main" val="311612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00BE6A-1A1B-459C-A1DC-0C25419A85D9}"/>
              </a:ext>
            </a:extLst>
          </p:cNvPr>
          <p:cNvSpPr txBox="1"/>
          <p:nvPr/>
        </p:nvSpPr>
        <p:spPr>
          <a:xfrm>
            <a:off x="1616725" y="434632"/>
            <a:ext cx="9245906" cy="5909310"/>
          </a:xfrm>
          <a:prstGeom prst="rect">
            <a:avLst/>
          </a:prstGeom>
          <a:noFill/>
        </p:spPr>
        <p:txBody>
          <a:bodyPr wrap="square">
            <a:spAutoFit/>
          </a:bodyPr>
          <a:lstStyle/>
          <a:p>
            <a:pPr algn="l"/>
            <a:r>
              <a:rPr lang="en-US" b="0" i="0" dirty="0">
                <a:effectLst/>
                <a:latin typeface="Söhne"/>
              </a:rPr>
              <a:t>4. What is a Kubernetes Master? </a:t>
            </a:r>
          </a:p>
          <a:p>
            <a:pPr algn="l"/>
            <a:r>
              <a:rPr lang="en-US" b="0" i="0" dirty="0">
                <a:effectLst/>
                <a:latin typeface="Söhne"/>
              </a:rPr>
              <a:t>a. The primary node in a cluster that controls the scheduling and deployment of containers </a:t>
            </a:r>
          </a:p>
          <a:p>
            <a:pPr algn="l"/>
            <a:r>
              <a:rPr lang="en-US" b="0" i="0" dirty="0">
                <a:effectLst/>
                <a:latin typeface="Söhne"/>
              </a:rPr>
              <a:t>b. A container that runs a specific application or service </a:t>
            </a:r>
          </a:p>
          <a:p>
            <a:pPr algn="l"/>
            <a:r>
              <a:rPr lang="en-US" b="0" i="0" dirty="0">
                <a:effectLst/>
                <a:latin typeface="Söhne"/>
              </a:rPr>
              <a:t>c. A service that provides access to a set of containers </a:t>
            </a:r>
          </a:p>
          <a:p>
            <a:pPr algn="l"/>
            <a:r>
              <a:rPr lang="en-US" b="0" i="0" dirty="0">
                <a:effectLst/>
                <a:latin typeface="Söhne"/>
              </a:rPr>
              <a:t>d. A logical grouping of containers</a:t>
            </a:r>
          </a:p>
          <a:p>
            <a:pPr lvl="8"/>
            <a:r>
              <a:rPr lang="en-US" dirty="0">
                <a:latin typeface="Söhne"/>
              </a:rPr>
              <a:t>			            ANS - A</a:t>
            </a:r>
          </a:p>
          <a:p>
            <a:pPr algn="l">
              <a:buFont typeface="+mj-lt"/>
              <a:buAutoNum type="arabicPeriod" startAt="5"/>
            </a:pPr>
            <a:endParaRPr lang="en-US" dirty="0">
              <a:latin typeface="Söhne"/>
            </a:endParaRPr>
          </a:p>
          <a:p>
            <a:r>
              <a:rPr lang="en-US" b="0" i="0" dirty="0">
                <a:effectLst/>
                <a:latin typeface="Söhne"/>
              </a:rPr>
              <a:t>5. What is a Kubernetes Service? </a:t>
            </a:r>
          </a:p>
          <a:p>
            <a:r>
              <a:rPr lang="en-US" b="0" i="0" dirty="0">
                <a:effectLst/>
                <a:latin typeface="Söhne"/>
              </a:rPr>
              <a:t>a. A group of containers running on a single node </a:t>
            </a:r>
          </a:p>
          <a:p>
            <a:r>
              <a:rPr lang="en-US" b="0" i="0" dirty="0">
                <a:effectLst/>
                <a:latin typeface="Söhne"/>
              </a:rPr>
              <a:t>b. A logical grouping of containers </a:t>
            </a:r>
          </a:p>
          <a:p>
            <a:r>
              <a:rPr lang="en-US" b="0" i="0" dirty="0">
                <a:effectLst/>
                <a:latin typeface="Söhne"/>
              </a:rPr>
              <a:t>c. A service that provides access to a set of containers </a:t>
            </a:r>
          </a:p>
          <a:p>
            <a:r>
              <a:rPr lang="en-US" b="0" i="0" dirty="0">
                <a:effectLst/>
                <a:latin typeface="Söhne"/>
              </a:rPr>
              <a:t>d. A component that manages the deployment and scaling of containers</a:t>
            </a:r>
          </a:p>
          <a:p>
            <a:pPr algn="l"/>
            <a:r>
              <a:rPr lang="en-US" dirty="0">
                <a:latin typeface="Söhne"/>
              </a:rPr>
              <a:t>							             ANS - C</a:t>
            </a:r>
          </a:p>
          <a:p>
            <a:pPr algn="l"/>
            <a:endParaRPr lang="en-US" dirty="0">
              <a:latin typeface="Söhne"/>
            </a:endParaRPr>
          </a:p>
          <a:p>
            <a:r>
              <a:rPr lang="en-US" b="0" i="0" dirty="0">
                <a:effectLst/>
                <a:latin typeface="Söhne"/>
              </a:rPr>
              <a:t>6. What is a Kubernetes Controller? </a:t>
            </a:r>
          </a:p>
          <a:p>
            <a:r>
              <a:rPr lang="en-US" b="0" i="0" dirty="0">
                <a:effectLst/>
                <a:latin typeface="Söhne"/>
              </a:rPr>
              <a:t>a. </a:t>
            </a:r>
            <a:r>
              <a:rPr lang="en-US" dirty="0"/>
              <a:t>Brain behind orchestration</a:t>
            </a:r>
            <a:endParaRPr lang="en-US" b="0" i="0" dirty="0">
              <a:effectLst/>
              <a:latin typeface="Söhne"/>
            </a:endParaRPr>
          </a:p>
          <a:p>
            <a:r>
              <a:rPr lang="en-US" b="0" i="0" dirty="0">
                <a:effectLst/>
                <a:latin typeface="Söhne"/>
              </a:rPr>
              <a:t>b. A service that provides access to a set of containers </a:t>
            </a:r>
          </a:p>
          <a:p>
            <a:r>
              <a:rPr lang="en-US" b="0" i="0" dirty="0">
                <a:effectLst/>
                <a:latin typeface="Söhne"/>
              </a:rPr>
              <a:t>c. A group of nodes that work together to run containers </a:t>
            </a:r>
          </a:p>
          <a:p>
            <a:r>
              <a:rPr lang="en-US" b="0" i="0" dirty="0">
                <a:effectLst/>
                <a:latin typeface="Söhne"/>
              </a:rPr>
              <a:t>d. A physical or virtual machine where containers are deployed</a:t>
            </a:r>
          </a:p>
          <a:p>
            <a:pPr algn="l">
              <a:buFont typeface="+mj-lt"/>
              <a:buAutoNum type="arabicPeriod" startAt="5"/>
            </a:pPr>
            <a:endParaRPr lang="en-US" b="0" i="0" dirty="0">
              <a:effectLst/>
              <a:latin typeface="Söhne"/>
            </a:endParaRPr>
          </a:p>
          <a:p>
            <a:pPr algn="l"/>
            <a:r>
              <a:rPr lang="en-US" b="0" i="0" dirty="0">
                <a:effectLst/>
                <a:latin typeface="Söhne"/>
              </a:rPr>
              <a:t>							             ANS - A</a:t>
            </a:r>
          </a:p>
        </p:txBody>
      </p:sp>
    </p:spTree>
    <p:extLst>
      <p:ext uri="{BB962C8B-B14F-4D97-AF65-F5344CB8AC3E}">
        <p14:creationId xmlns:p14="http://schemas.microsoft.com/office/powerpoint/2010/main" val="286294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D3DAC7-E5EA-4102-B595-C831BA6B5B26}"/>
              </a:ext>
            </a:extLst>
          </p:cNvPr>
          <p:cNvSpPr txBox="1"/>
          <p:nvPr/>
        </p:nvSpPr>
        <p:spPr>
          <a:xfrm>
            <a:off x="1509311" y="440675"/>
            <a:ext cx="7194014" cy="6186309"/>
          </a:xfrm>
          <a:prstGeom prst="rect">
            <a:avLst/>
          </a:prstGeom>
          <a:noFill/>
        </p:spPr>
        <p:txBody>
          <a:bodyPr wrap="square" rtlCol="0">
            <a:spAutoFit/>
          </a:bodyPr>
          <a:lstStyle/>
          <a:p>
            <a:pPr algn="l"/>
            <a:r>
              <a:rPr lang="en-US" b="0" i="0" dirty="0">
                <a:effectLst/>
                <a:latin typeface="Söhne"/>
              </a:rPr>
              <a:t>7. What is the purpose of a Kubernetes API server? </a:t>
            </a:r>
          </a:p>
          <a:p>
            <a:pPr algn="l"/>
            <a:r>
              <a:rPr lang="en-US" b="0" i="0" dirty="0">
                <a:effectLst/>
                <a:latin typeface="Söhne"/>
              </a:rPr>
              <a:t>a. To store the configuration of the Kubernetes objects </a:t>
            </a:r>
          </a:p>
          <a:p>
            <a:pPr algn="l"/>
            <a:r>
              <a:rPr lang="en-US" b="0" i="0" dirty="0">
                <a:effectLst/>
                <a:latin typeface="Söhne"/>
              </a:rPr>
              <a:t>b. To manage the scheduling of containers across nodes </a:t>
            </a:r>
          </a:p>
          <a:p>
            <a:pPr algn="l"/>
            <a:r>
              <a:rPr lang="en-US" b="0" i="0" dirty="0">
                <a:effectLst/>
                <a:latin typeface="Söhne"/>
              </a:rPr>
              <a:t>c. To provide access to the Kubernetes API </a:t>
            </a:r>
          </a:p>
          <a:p>
            <a:pPr algn="l"/>
            <a:r>
              <a:rPr lang="en-US" b="0" i="0" dirty="0">
                <a:effectLst/>
                <a:latin typeface="Söhne"/>
              </a:rPr>
              <a:t>d. To manage the deployment and scaling of containers</a:t>
            </a:r>
          </a:p>
          <a:p>
            <a:pPr algn="l"/>
            <a:r>
              <a:rPr lang="en-US" b="0" i="0" dirty="0">
                <a:effectLst/>
                <a:latin typeface="Söhne"/>
              </a:rPr>
              <a:t>						ANS - C </a:t>
            </a:r>
          </a:p>
          <a:p>
            <a:pPr algn="l"/>
            <a:endParaRPr lang="en-US" b="0" i="0" dirty="0">
              <a:effectLst/>
              <a:latin typeface="Söhne"/>
            </a:endParaRPr>
          </a:p>
          <a:p>
            <a:pPr algn="l"/>
            <a:r>
              <a:rPr lang="en-US" b="0" i="0" dirty="0">
                <a:effectLst/>
                <a:latin typeface="Söhne"/>
              </a:rPr>
              <a:t>8. What is the purpose of a Kubernetes </a:t>
            </a:r>
            <a:r>
              <a:rPr lang="en-US" b="0" i="0" dirty="0" err="1">
                <a:effectLst/>
                <a:latin typeface="Söhne"/>
              </a:rPr>
              <a:t>etcd</a:t>
            </a:r>
            <a:r>
              <a:rPr lang="en-US" b="0" i="0" dirty="0">
                <a:effectLst/>
                <a:latin typeface="Söhne"/>
              </a:rPr>
              <a:t>? </a:t>
            </a:r>
          </a:p>
          <a:p>
            <a:pPr algn="l"/>
            <a:r>
              <a:rPr lang="en-US" b="0" i="0" dirty="0">
                <a:effectLst/>
                <a:latin typeface="Söhne"/>
              </a:rPr>
              <a:t>a. To store the configuration of the Kubernetes objects </a:t>
            </a:r>
          </a:p>
          <a:p>
            <a:pPr algn="l"/>
            <a:r>
              <a:rPr lang="en-US" b="0" i="0" dirty="0">
                <a:effectLst/>
                <a:latin typeface="Söhne"/>
              </a:rPr>
              <a:t>b. To manage the scheduling of containers across nodes </a:t>
            </a:r>
          </a:p>
          <a:p>
            <a:pPr algn="l"/>
            <a:r>
              <a:rPr lang="en-US" b="0" i="0" dirty="0">
                <a:effectLst/>
                <a:latin typeface="Söhne"/>
              </a:rPr>
              <a:t>c. To provide access to the Kubernetes API </a:t>
            </a:r>
          </a:p>
          <a:p>
            <a:pPr algn="l"/>
            <a:r>
              <a:rPr lang="en-US" b="0" i="0" dirty="0">
                <a:effectLst/>
                <a:latin typeface="Söhne"/>
              </a:rPr>
              <a:t>d. To manage the deployment and scaling of containers</a:t>
            </a:r>
          </a:p>
          <a:p>
            <a:r>
              <a:rPr lang="en-US" dirty="0">
                <a:latin typeface="Söhne"/>
              </a:rPr>
              <a:t>						ANS - A</a:t>
            </a:r>
            <a:endParaRPr lang="en-US" b="0" i="0" dirty="0">
              <a:effectLst/>
              <a:latin typeface="Söhne"/>
            </a:endParaRPr>
          </a:p>
          <a:p>
            <a:pPr algn="l">
              <a:buFont typeface="+mj-lt"/>
              <a:buAutoNum type="arabicPeriod" startAt="10"/>
            </a:pPr>
            <a:endParaRPr lang="en-US" b="0" i="0" dirty="0">
              <a:effectLst/>
              <a:latin typeface="Söhne"/>
            </a:endParaRPr>
          </a:p>
          <a:p>
            <a:pPr algn="l"/>
            <a:r>
              <a:rPr lang="en-US" dirty="0">
                <a:latin typeface="Söhne"/>
              </a:rPr>
              <a:t>9. </a:t>
            </a:r>
            <a:r>
              <a:rPr lang="en-US" b="0" i="0" dirty="0">
                <a:effectLst/>
                <a:latin typeface="Söhne"/>
              </a:rPr>
              <a:t>What is the purpose of a Kubernetes scheduler? </a:t>
            </a:r>
          </a:p>
          <a:p>
            <a:pPr algn="l"/>
            <a:r>
              <a:rPr lang="en-US" b="0" i="0" dirty="0">
                <a:effectLst/>
                <a:latin typeface="Söhne"/>
              </a:rPr>
              <a:t>a. To store the configuration of the Kubernetes objects </a:t>
            </a:r>
          </a:p>
          <a:p>
            <a:pPr algn="l"/>
            <a:r>
              <a:rPr lang="en-US" dirty="0">
                <a:latin typeface="Söhne"/>
              </a:rPr>
              <a:t>b. </a:t>
            </a:r>
            <a:r>
              <a:rPr lang="en-US" b="0" i="0" dirty="0">
                <a:effectLst/>
                <a:latin typeface="Söhne"/>
              </a:rPr>
              <a:t>To manage the scheduling of containers across nodes </a:t>
            </a:r>
          </a:p>
          <a:p>
            <a:pPr algn="l"/>
            <a:r>
              <a:rPr lang="en-US" b="0" i="0" dirty="0">
                <a:effectLst/>
                <a:latin typeface="Söhne"/>
              </a:rPr>
              <a:t>c. To provide access to the Kubernetes API</a:t>
            </a:r>
          </a:p>
          <a:p>
            <a:pPr algn="l"/>
            <a:r>
              <a:rPr lang="en-US" b="0" i="0" dirty="0">
                <a:effectLst/>
                <a:latin typeface="Söhne"/>
              </a:rPr>
              <a:t>d. To manage the deployment and scaling of containers</a:t>
            </a:r>
          </a:p>
          <a:p>
            <a:r>
              <a:rPr lang="en-US" dirty="0">
                <a:latin typeface="Söhne"/>
              </a:rPr>
              <a:t>						ANS - B </a:t>
            </a:r>
          </a:p>
          <a:p>
            <a:pPr algn="l"/>
            <a:endParaRPr lang="en-US" dirty="0">
              <a:latin typeface="Söhne"/>
            </a:endParaRPr>
          </a:p>
          <a:p>
            <a:pPr algn="l"/>
            <a:endParaRPr lang="en-US" b="0" i="0" dirty="0">
              <a:effectLst/>
              <a:latin typeface="Söhne"/>
            </a:endParaRPr>
          </a:p>
        </p:txBody>
      </p:sp>
    </p:spTree>
    <p:extLst>
      <p:ext uri="{BB962C8B-B14F-4D97-AF65-F5344CB8AC3E}">
        <p14:creationId xmlns:p14="http://schemas.microsoft.com/office/powerpoint/2010/main" val="15394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62661C-F56A-4A1E-B789-6C2DA1497856}"/>
              </a:ext>
            </a:extLst>
          </p:cNvPr>
          <p:cNvSpPr txBox="1"/>
          <p:nvPr/>
        </p:nvSpPr>
        <p:spPr>
          <a:xfrm>
            <a:off x="1463407" y="605927"/>
            <a:ext cx="9265186" cy="6186309"/>
          </a:xfrm>
          <a:prstGeom prst="rect">
            <a:avLst/>
          </a:prstGeom>
          <a:noFill/>
        </p:spPr>
        <p:txBody>
          <a:bodyPr wrap="square" rtlCol="0">
            <a:spAutoFit/>
          </a:bodyPr>
          <a:lstStyle/>
          <a:p>
            <a:pPr algn="l"/>
            <a:r>
              <a:rPr lang="en-US" b="0" i="0" dirty="0">
                <a:effectLst/>
                <a:latin typeface="Söhne"/>
              </a:rPr>
              <a:t>10. What is the primary purpose of a Kubernetes Pod? </a:t>
            </a:r>
          </a:p>
          <a:p>
            <a:pPr algn="l"/>
            <a:r>
              <a:rPr lang="en-US" dirty="0">
                <a:latin typeface="Söhne"/>
              </a:rPr>
              <a:t>a. </a:t>
            </a:r>
            <a:r>
              <a:rPr lang="en-US" b="0" i="0" dirty="0">
                <a:effectLst/>
                <a:latin typeface="Söhne"/>
              </a:rPr>
              <a:t>To hold and manage one or more containers </a:t>
            </a:r>
          </a:p>
          <a:p>
            <a:pPr algn="l"/>
            <a:r>
              <a:rPr lang="en-US" b="0" i="0" dirty="0">
                <a:effectLst/>
                <a:latin typeface="Söhne"/>
              </a:rPr>
              <a:t>b. To provide a persistent storage volume for containers </a:t>
            </a:r>
          </a:p>
          <a:p>
            <a:pPr algn="l"/>
            <a:r>
              <a:rPr lang="en-US" b="0" i="0" dirty="0">
                <a:effectLst/>
                <a:latin typeface="Söhne"/>
              </a:rPr>
              <a:t>c. To provide access to external services </a:t>
            </a:r>
          </a:p>
          <a:p>
            <a:pPr algn="l"/>
            <a:r>
              <a:rPr lang="en-US" b="0" i="0" dirty="0">
                <a:effectLst/>
                <a:latin typeface="Söhne"/>
              </a:rPr>
              <a:t>d. To manage the scaling of containers</a:t>
            </a:r>
          </a:p>
          <a:p>
            <a:r>
              <a:rPr lang="en-US" dirty="0">
                <a:latin typeface="Söhne"/>
              </a:rPr>
              <a:t>						    ANS - A</a:t>
            </a:r>
          </a:p>
          <a:p>
            <a:pPr algn="l"/>
            <a:endParaRPr lang="en-US" b="0" i="0" dirty="0">
              <a:effectLst/>
              <a:latin typeface="Söhne"/>
            </a:endParaRPr>
          </a:p>
          <a:p>
            <a:pPr algn="l"/>
            <a:endParaRPr lang="en-US" b="0" i="0" dirty="0">
              <a:effectLst/>
              <a:latin typeface="Söhne"/>
            </a:endParaRPr>
          </a:p>
          <a:p>
            <a:pPr algn="l"/>
            <a:r>
              <a:rPr lang="en-US" b="0" i="0" dirty="0">
                <a:effectLst/>
                <a:latin typeface="Söhne"/>
              </a:rPr>
              <a:t>11. Can a Pod have multiple containers? </a:t>
            </a:r>
          </a:p>
          <a:p>
            <a:pPr algn="l"/>
            <a:r>
              <a:rPr lang="en-US" dirty="0">
                <a:latin typeface="Söhne"/>
              </a:rPr>
              <a:t>a. </a:t>
            </a:r>
            <a:r>
              <a:rPr lang="en-US" b="0" i="0" dirty="0">
                <a:effectLst/>
                <a:latin typeface="Söhne"/>
              </a:rPr>
              <a:t>Yes </a:t>
            </a:r>
          </a:p>
          <a:p>
            <a:pPr algn="l"/>
            <a:r>
              <a:rPr lang="en-US" b="0" i="0" dirty="0">
                <a:effectLst/>
                <a:latin typeface="Söhne"/>
              </a:rPr>
              <a:t>b. No</a:t>
            </a:r>
          </a:p>
          <a:p>
            <a:r>
              <a:rPr lang="en-US" dirty="0">
                <a:latin typeface="Söhne"/>
              </a:rPr>
              <a:t>						    ANS - A</a:t>
            </a:r>
          </a:p>
          <a:p>
            <a:pPr algn="l"/>
            <a:endParaRPr lang="en-US" dirty="0">
              <a:latin typeface="Söhne"/>
            </a:endParaRPr>
          </a:p>
          <a:p>
            <a:pPr algn="l"/>
            <a:endParaRPr lang="en-US" dirty="0">
              <a:latin typeface="Söhne"/>
            </a:endParaRPr>
          </a:p>
          <a:p>
            <a:r>
              <a:rPr lang="en-US" b="0" i="0" dirty="0">
                <a:effectLst/>
                <a:latin typeface="Söhne"/>
              </a:rPr>
              <a:t>12.</a:t>
            </a:r>
            <a:r>
              <a:rPr lang="en-US" dirty="0"/>
              <a:t> What is a rolling update in Kubernetes?</a:t>
            </a:r>
          </a:p>
          <a:p>
            <a:r>
              <a:rPr lang="en-US" dirty="0"/>
              <a:t>A. A deployment strategy where all pods are updated at once </a:t>
            </a:r>
          </a:p>
          <a:p>
            <a:r>
              <a:rPr lang="en-US" dirty="0"/>
              <a:t>B. A deployment strategy where new pods are created and old ones are deleted in a controlled manner </a:t>
            </a:r>
          </a:p>
          <a:p>
            <a:r>
              <a:rPr lang="en-US" dirty="0"/>
              <a:t>C. A deployment strategy where pods are updated in batches</a:t>
            </a:r>
          </a:p>
          <a:p>
            <a:r>
              <a:rPr lang="en-US" dirty="0"/>
              <a:t>D. A deployment strategy where pods are updated randomly</a:t>
            </a:r>
            <a:r>
              <a:rPr lang="en-US" b="0" i="0" dirty="0">
                <a:effectLst/>
                <a:latin typeface="Söhne"/>
              </a:rPr>
              <a:t> </a:t>
            </a:r>
          </a:p>
          <a:p>
            <a:r>
              <a:rPr lang="en-US" dirty="0">
                <a:latin typeface="Söhne"/>
              </a:rPr>
              <a:t>						    ANS - B</a:t>
            </a:r>
          </a:p>
          <a:p>
            <a:pPr algn="l"/>
            <a:endParaRPr lang="en-US" b="0" i="0" dirty="0">
              <a:effectLst/>
              <a:latin typeface="Söhne"/>
            </a:endParaRPr>
          </a:p>
        </p:txBody>
      </p:sp>
    </p:spTree>
    <p:extLst>
      <p:ext uri="{BB962C8B-B14F-4D97-AF65-F5344CB8AC3E}">
        <p14:creationId xmlns:p14="http://schemas.microsoft.com/office/powerpoint/2010/main" val="30534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7F124-8098-4CCA-93F3-F80E877ED2C4}"/>
              </a:ext>
            </a:extLst>
          </p:cNvPr>
          <p:cNvSpPr txBox="1"/>
          <p:nvPr/>
        </p:nvSpPr>
        <p:spPr>
          <a:xfrm>
            <a:off x="1454227" y="705079"/>
            <a:ext cx="9110949" cy="6186309"/>
          </a:xfrm>
          <a:prstGeom prst="rect">
            <a:avLst/>
          </a:prstGeom>
          <a:noFill/>
        </p:spPr>
        <p:txBody>
          <a:bodyPr wrap="square" rtlCol="0">
            <a:spAutoFit/>
          </a:bodyPr>
          <a:lstStyle/>
          <a:p>
            <a:pPr algn="l"/>
            <a:r>
              <a:rPr lang="en-US" b="0" i="0" dirty="0">
                <a:effectLst/>
                <a:latin typeface="Söhne"/>
              </a:rPr>
              <a:t>13. What is the purpose of a Kubernetes Service? </a:t>
            </a:r>
          </a:p>
          <a:p>
            <a:pPr marL="342900" indent="-342900">
              <a:buAutoNum type="alphaLcPeriod"/>
            </a:pPr>
            <a:r>
              <a:rPr lang="en-US" dirty="0"/>
              <a:t>A Kubernetes object that defines a desired state for a set of pods </a:t>
            </a:r>
          </a:p>
          <a:p>
            <a:pPr marL="342900" indent="-342900">
              <a:buAutoNum type="alphaLcPeriod"/>
            </a:pPr>
            <a:r>
              <a:rPr lang="en-US" dirty="0"/>
              <a:t>A Kubernetes object that defines a set of volumes for a pod </a:t>
            </a:r>
          </a:p>
          <a:p>
            <a:pPr marL="342900" indent="-342900">
              <a:buAutoNum type="alphaLcPeriod"/>
            </a:pPr>
            <a:r>
              <a:rPr lang="en-US" dirty="0"/>
              <a:t>A Kubernetes object that exposes a set of pods as a stable network endpoint </a:t>
            </a:r>
          </a:p>
          <a:p>
            <a:pPr marL="342900" indent="-342900">
              <a:buAutoNum type="alphaLcPeriod"/>
            </a:pPr>
            <a:r>
              <a:rPr lang="en-US" dirty="0"/>
              <a:t>A Kubernetes object that manages the deployment and scaling of pods</a:t>
            </a:r>
            <a:endParaRPr lang="en-US" b="0" i="0" dirty="0">
              <a:effectLst/>
              <a:latin typeface="Söhne"/>
            </a:endParaRPr>
          </a:p>
          <a:p>
            <a:r>
              <a:rPr lang="en-US" dirty="0">
                <a:latin typeface="Söhne"/>
              </a:rPr>
              <a:t>						ANS - C</a:t>
            </a:r>
          </a:p>
          <a:p>
            <a:pPr algn="l"/>
            <a:endParaRPr lang="en-US" dirty="0">
              <a:latin typeface="Söhne"/>
            </a:endParaRPr>
          </a:p>
          <a:p>
            <a:pPr algn="l"/>
            <a:r>
              <a:rPr lang="en-US" b="0" i="0" dirty="0">
                <a:effectLst/>
                <a:latin typeface="Söhne"/>
              </a:rPr>
              <a:t>14. What is the purpose of a Kubernetes Replica Set? </a:t>
            </a:r>
          </a:p>
          <a:p>
            <a:pPr algn="l"/>
            <a:r>
              <a:rPr lang="en-US" b="0" i="0" dirty="0">
                <a:effectLst/>
                <a:latin typeface="Söhne"/>
              </a:rPr>
              <a:t>a. To ensure that a specified number of replicas of a Pod are running </a:t>
            </a:r>
          </a:p>
          <a:p>
            <a:pPr algn="l"/>
            <a:r>
              <a:rPr lang="en-US" b="0" i="0" dirty="0">
                <a:effectLst/>
                <a:latin typeface="Söhne"/>
              </a:rPr>
              <a:t>b. To provide access to a set of containers </a:t>
            </a:r>
          </a:p>
          <a:p>
            <a:pPr algn="l"/>
            <a:r>
              <a:rPr lang="en-US" b="0" i="0" dirty="0">
                <a:effectLst/>
                <a:latin typeface="Söhne"/>
              </a:rPr>
              <a:t>c. To manage the deployment and scaling of containers </a:t>
            </a:r>
          </a:p>
          <a:p>
            <a:pPr algn="l"/>
            <a:r>
              <a:rPr lang="en-US" b="0" i="0" dirty="0">
                <a:effectLst/>
                <a:latin typeface="Söhne"/>
              </a:rPr>
              <a:t>d. To store the configuration of the Kubernetes objects</a:t>
            </a:r>
          </a:p>
          <a:p>
            <a:r>
              <a:rPr lang="en-US" dirty="0">
                <a:latin typeface="Söhne"/>
              </a:rPr>
              <a:t>						ANS - A</a:t>
            </a:r>
          </a:p>
          <a:p>
            <a:pPr algn="l"/>
            <a:endParaRPr lang="en-US" b="0" i="0" dirty="0">
              <a:effectLst/>
              <a:latin typeface="Söhne"/>
            </a:endParaRPr>
          </a:p>
          <a:p>
            <a:r>
              <a:rPr lang="en-US" b="0" i="0" dirty="0">
                <a:effectLst/>
                <a:latin typeface="Söhne"/>
              </a:rPr>
              <a:t>15. What is the primary difference between a Kubernetes Job and a </a:t>
            </a:r>
            <a:r>
              <a:rPr lang="en-US" b="0" i="0" dirty="0" err="1">
                <a:effectLst/>
                <a:latin typeface="Söhne"/>
              </a:rPr>
              <a:t>CronJob</a:t>
            </a:r>
            <a:r>
              <a:rPr lang="en-US" b="0" i="0" dirty="0">
                <a:effectLst/>
                <a:latin typeface="Söhne"/>
              </a:rPr>
              <a:t>? </a:t>
            </a:r>
          </a:p>
          <a:p>
            <a:r>
              <a:rPr lang="en-US" b="0" i="0" dirty="0">
                <a:effectLst/>
                <a:latin typeface="Söhne"/>
              </a:rPr>
              <a:t>a. A Job runs once, while a </a:t>
            </a:r>
            <a:r>
              <a:rPr lang="en-US" b="0" i="0" dirty="0" err="1">
                <a:effectLst/>
                <a:latin typeface="Söhne"/>
              </a:rPr>
              <a:t>CronJob</a:t>
            </a:r>
            <a:r>
              <a:rPr lang="en-US" b="0" i="0" dirty="0">
                <a:effectLst/>
                <a:latin typeface="Söhne"/>
              </a:rPr>
              <a:t> runs on a schedule </a:t>
            </a:r>
          </a:p>
          <a:p>
            <a:r>
              <a:rPr lang="en-US" b="0" i="0" dirty="0">
                <a:effectLst/>
                <a:latin typeface="Söhne"/>
              </a:rPr>
              <a:t>b. A Job runs on a schedule, while a </a:t>
            </a:r>
            <a:r>
              <a:rPr lang="en-US" b="0" i="0" dirty="0" err="1">
                <a:effectLst/>
                <a:latin typeface="Söhne"/>
              </a:rPr>
              <a:t>CronJob</a:t>
            </a:r>
            <a:r>
              <a:rPr lang="en-US" b="0" i="0" dirty="0">
                <a:effectLst/>
                <a:latin typeface="Söhne"/>
              </a:rPr>
              <a:t> runs once </a:t>
            </a:r>
          </a:p>
          <a:p>
            <a:r>
              <a:rPr lang="en-US" b="0" i="0" dirty="0">
                <a:effectLst/>
                <a:latin typeface="Söhne"/>
              </a:rPr>
              <a:t>c. A Job is used to manage the deployment and scaling of containers, while a </a:t>
            </a:r>
            <a:r>
              <a:rPr lang="en-US" b="0" i="0" dirty="0" err="1">
                <a:effectLst/>
                <a:latin typeface="Söhne"/>
              </a:rPr>
              <a:t>CronJob</a:t>
            </a:r>
            <a:r>
              <a:rPr lang="en-US" b="0" i="0" dirty="0">
                <a:effectLst/>
                <a:latin typeface="Söhne"/>
              </a:rPr>
              <a:t> is used to run Pods to completion </a:t>
            </a:r>
          </a:p>
          <a:p>
            <a:r>
              <a:rPr lang="en-US" b="0" i="0" dirty="0">
                <a:effectLst/>
                <a:latin typeface="Söhne"/>
              </a:rPr>
              <a:t>d. There is no difference between a Job and a </a:t>
            </a:r>
            <a:r>
              <a:rPr lang="en-US" b="0" i="0" dirty="0" err="1">
                <a:effectLst/>
                <a:latin typeface="Söhne"/>
              </a:rPr>
              <a:t>CronJob</a:t>
            </a:r>
            <a:endParaRPr lang="en-US" b="0" i="0" dirty="0">
              <a:effectLst/>
              <a:latin typeface="Söhne"/>
            </a:endParaRPr>
          </a:p>
          <a:p>
            <a:r>
              <a:rPr lang="en-US" dirty="0">
                <a:latin typeface="Söhne"/>
              </a:rPr>
              <a:t>						ANS - A</a:t>
            </a:r>
          </a:p>
          <a:p>
            <a:endParaRPr lang="en-US" b="0" i="0" dirty="0">
              <a:effectLst/>
              <a:latin typeface="Söhne"/>
            </a:endParaRPr>
          </a:p>
        </p:txBody>
      </p:sp>
    </p:spTree>
    <p:extLst>
      <p:ext uri="{BB962C8B-B14F-4D97-AF65-F5344CB8AC3E}">
        <p14:creationId xmlns:p14="http://schemas.microsoft.com/office/powerpoint/2010/main" val="394712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BB23E-9A18-4688-9E82-9B0ED499306C}"/>
              </a:ext>
            </a:extLst>
          </p:cNvPr>
          <p:cNvSpPr txBox="1"/>
          <p:nvPr/>
        </p:nvSpPr>
        <p:spPr>
          <a:xfrm>
            <a:off x="826265" y="517793"/>
            <a:ext cx="9144000" cy="4524315"/>
          </a:xfrm>
          <a:prstGeom prst="rect">
            <a:avLst/>
          </a:prstGeom>
          <a:noFill/>
        </p:spPr>
        <p:txBody>
          <a:bodyPr wrap="square" rtlCol="0">
            <a:spAutoFit/>
          </a:bodyPr>
          <a:lstStyle/>
          <a:p>
            <a:r>
              <a:rPr lang="en-US" b="1" dirty="0"/>
              <a:t>Volumes</a:t>
            </a:r>
          </a:p>
          <a:p>
            <a:pPr marL="285750" indent="-285750">
              <a:buFont typeface="Arial" panose="020B0604020202020204" pitchFamily="34" charset="0"/>
              <a:buChar char="•"/>
            </a:pPr>
            <a:r>
              <a:rPr lang="en-US" dirty="0"/>
              <a:t>Storage cluster resource which is independent of lifecycle of pod that uses it</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To persist data processed by the Pods, we attach a volume to the Pods when they are created.  </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The data processed by the pod is now placed in this volume, thereby retaining it permanently. Even if the pod is deleted, the data generated or processed by it remains.</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58A4008-15CC-47DB-9539-BC291670E5F3}"/>
              </a:ext>
            </a:extLst>
          </p:cNvPr>
          <p:cNvPicPr>
            <a:picLocks noChangeAspect="1"/>
          </p:cNvPicPr>
          <p:nvPr/>
        </p:nvPicPr>
        <p:blipFill>
          <a:blip r:embed="rId2"/>
          <a:stretch>
            <a:fillRect/>
          </a:stretch>
        </p:blipFill>
        <p:spPr>
          <a:xfrm>
            <a:off x="1641513" y="2432837"/>
            <a:ext cx="8471972" cy="4524315"/>
          </a:xfrm>
          <a:prstGeom prst="rect">
            <a:avLst/>
          </a:prstGeom>
        </p:spPr>
      </p:pic>
    </p:spTree>
    <p:extLst>
      <p:ext uri="{BB962C8B-B14F-4D97-AF65-F5344CB8AC3E}">
        <p14:creationId xmlns:p14="http://schemas.microsoft.com/office/powerpoint/2010/main" val="367556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6AEDDF-20AB-420B-ADC9-5CD7339E93CF}"/>
              </a:ext>
            </a:extLst>
          </p:cNvPr>
          <p:cNvSpPr txBox="1"/>
          <p:nvPr/>
        </p:nvSpPr>
        <p:spPr>
          <a:xfrm>
            <a:off x="1795749" y="6246564"/>
            <a:ext cx="916603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730CC6C3-FE02-4120-A05D-7B3026448CE6}"/>
              </a:ext>
            </a:extLst>
          </p:cNvPr>
          <p:cNvSpPr txBox="1"/>
          <p:nvPr/>
        </p:nvSpPr>
        <p:spPr>
          <a:xfrm>
            <a:off x="1230217" y="242105"/>
            <a:ext cx="10120828" cy="6740307"/>
          </a:xfrm>
          <a:prstGeom prst="rect">
            <a:avLst/>
          </a:prstGeom>
          <a:noFill/>
        </p:spPr>
        <p:txBody>
          <a:bodyPr wrap="square" rtlCol="0">
            <a:spAutoFit/>
          </a:bodyPr>
          <a:lstStyle/>
          <a:p>
            <a:r>
              <a:rPr lang="en-US" sz="1800" b="1" i="0" u="none" strike="noStrike" baseline="0" dirty="0">
                <a:solidFill>
                  <a:srgbClr val="000000"/>
                </a:solidFill>
                <a:latin typeface="Calibri" panose="020F0502020204030204" pitchFamily="34" charset="0"/>
              </a:rPr>
              <a:t>Persistent Volume</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A Cluster wide pool of storage volumes configured by an Administrator, to be used by users deploying applications on the cluster. </a:t>
            </a:r>
          </a:p>
          <a:p>
            <a:r>
              <a:rPr lang="en-US" b="1" dirty="0"/>
              <a:t>Persistent Volume Claim</a:t>
            </a:r>
          </a:p>
          <a:p>
            <a:pPr marL="285750" indent="-285750">
              <a:buFont typeface="Arial" panose="020B0604020202020204" pitchFamily="34" charset="0"/>
              <a:buChar char="•"/>
            </a:pPr>
            <a:r>
              <a:rPr lang="en-US" dirty="0"/>
              <a:t>Request by the user for the storage</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Every Persistent Volume Claim is bound to a single Persistent volume.</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 During the binding process, </a:t>
            </a:r>
            <a:r>
              <a:rPr lang="en-US" sz="1800" b="0" i="0" u="none" strike="noStrike" baseline="0" dirty="0" err="1">
                <a:solidFill>
                  <a:srgbClr val="000000"/>
                </a:solidFill>
                <a:latin typeface="Calibri" panose="020F0502020204030204" pitchFamily="34" charset="0"/>
              </a:rPr>
              <a:t>kubernetes</a:t>
            </a:r>
            <a:r>
              <a:rPr lang="en-US" sz="1800" b="0" i="0" u="none" strike="noStrike" baseline="0" dirty="0">
                <a:solidFill>
                  <a:srgbClr val="000000"/>
                </a:solidFill>
                <a:latin typeface="Calibri" panose="020F0502020204030204" pitchFamily="34" charset="0"/>
              </a:rPr>
              <a:t> tries to find a Persistent Volume that has sufficient Capacity as requested by the Claim, and any other requested properties such as Access Modes, Volume Modes.</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b="1" dirty="0">
              <a:solidFill>
                <a:srgbClr val="000000"/>
              </a:solidFill>
              <a:latin typeface="Calibri" panose="020F0502020204030204" pitchFamily="34" charset="0"/>
            </a:endParaRPr>
          </a:p>
          <a:p>
            <a:endParaRPr lang="en-US" dirty="0"/>
          </a:p>
        </p:txBody>
      </p:sp>
      <p:pic>
        <p:nvPicPr>
          <p:cNvPr id="13" name="Picture 12">
            <a:extLst>
              <a:ext uri="{FF2B5EF4-FFF2-40B4-BE49-F238E27FC236}">
                <a16:creationId xmlns:a16="http://schemas.microsoft.com/office/drawing/2014/main" id="{4F48A9E0-7015-4C5A-9B74-3013389BFC2F}"/>
              </a:ext>
            </a:extLst>
          </p:cNvPr>
          <p:cNvPicPr>
            <a:picLocks noChangeAspect="1"/>
          </p:cNvPicPr>
          <p:nvPr/>
        </p:nvPicPr>
        <p:blipFill>
          <a:blip r:embed="rId2"/>
          <a:stretch>
            <a:fillRect/>
          </a:stretch>
        </p:blipFill>
        <p:spPr>
          <a:xfrm>
            <a:off x="1571567" y="2579439"/>
            <a:ext cx="8696325" cy="3667125"/>
          </a:xfrm>
          <a:prstGeom prst="rect">
            <a:avLst/>
          </a:prstGeom>
        </p:spPr>
      </p:pic>
    </p:spTree>
    <p:extLst>
      <p:ext uri="{BB962C8B-B14F-4D97-AF65-F5344CB8AC3E}">
        <p14:creationId xmlns:p14="http://schemas.microsoft.com/office/powerpoint/2010/main" val="2965093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66E687-3C51-4F9A-A4B7-FB7341418F0C}"/>
              </a:ext>
            </a:extLst>
          </p:cNvPr>
          <p:cNvSpPr txBox="1"/>
          <p:nvPr/>
        </p:nvSpPr>
        <p:spPr>
          <a:xfrm>
            <a:off x="363557" y="363557"/>
            <a:ext cx="11114367" cy="646331"/>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34B7EF6-D9ED-4654-BDAA-B788B038E18E}"/>
              </a:ext>
            </a:extLst>
          </p:cNvPr>
          <p:cNvSpPr txBox="1"/>
          <p:nvPr/>
        </p:nvSpPr>
        <p:spPr>
          <a:xfrm>
            <a:off x="714076" y="537206"/>
            <a:ext cx="10255052" cy="1200329"/>
          </a:xfrm>
          <a:prstGeom prst="rect">
            <a:avLst/>
          </a:prstGeom>
          <a:noFill/>
        </p:spPr>
        <p:txBody>
          <a:bodyPr wrap="square" rtlCol="0">
            <a:spAutoFit/>
          </a:bodyPr>
          <a:lstStyle/>
          <a:p>
            <a:r>
              <a:rPr lang="en-US" b="1" dirty="0"/>
              <a:t>Environment Variables</a:t>
            </a:r>
          </a:p>
          <a:p>
            <a:endParaRPr lang="en-US" b="1" dirty="0"/>
          </a:p>
          <a:p>
            <a:endParaRPr lang="en-US" b="1" dirty="0"/>
          </a:p>
          <a:p>
            <a:endParaRPr lang="en-US" b="1" dirty="0"/>
          </a:p>
        </p:txBody>
      </p:sp>
      <p:pic>
        <p:nvPicPr>
          <p:cNvPr id="8" name="Picture 7">
            <a:extLst>
              <a:ext uri="{FF2B5EF4-FFF2-40B4-BE49-F238E27FC236}">
                <a16:creationId xmlns:a16="http://schemas.microsoft.com/office/drawing/2014/main" id="{3EF8634B-854A-4F6E-993D-F0E3926AC592}"/>
              </a:ext>
            </a:extLst>
          </p:cNvPr>
          <p:cNvPicPr>
            <a:picLocks noChangeAspect="1"/>
          </p:cNvPicPr>
          <p:nvPr/>
        </p:nvPicPr>
        <p:blipFill>
          <a:blip r:embed="rId2"/>
          <a:stretch>
            <a:fillRect/>
          </a:stretch>
        </p:blipFill>
        <p:spPr>
          <a:xfrm>
            <a:off x="1054463" y="1183537"/>
            <a:ext cx="3781425" cy="4133850"/>
          </a:xfrm>
          <a:prstGeom prst="rect">
            <a:avLst/>
          </a:prstGeom>
        </p:spPr>
      </p:pic>
      <p:sp>
        <p:nvSpPr>
          <p:cNvPr id="10" name="TextBox 9">
            <a:extLst>
              <a:ext uri="{FF2B5EF4-FFF2-40B4-BE49-F238E27FC236}">
                <a16:creationId xmlns:a16="http://schemas.microsoft.com/office/drawing/2014/main" id="{14E792A1-0F1E-45B4-8CD7-062EF7A97267}"/>
              </a:ext>
            </a:extLst>
          </p:cNvPr>
          <p:cNvSpPr txBox="1"/>
          <p:nvPr/>
        </p:nvSpPr>
        <p:spPr>
          <a:xfrm>
            <a:off x="5221811" y="1183537"/>
            <a:ext cx="6097836" cy="923330"/>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When you have a lot of pod definition files, it will become difficult to manage the environment data stored within various files. </a:t>
            </a:r>
            <a:endParaRPr lang="en-US" dirty="0"/>
          </a:p>
        </p:txBody>
      </p:sp>
      <p:sp>
        <p:nvSpPr>
          <p:cNvPr id="11" name="TextBox 10">
            <a:extLst>
              <a:ext uri="{FF2B5EF4-FFF2-40B4-BE49-F238E27FC236}">
                <a16:creationId xmlns:a16="http://schemas.microsoft.com/office/drawing/2014/main" id="{C5DFB3C7-E7A2-4D8F-875E-371E49226841}"/>
              </a:ext>
            </a:extLst>
          </p:cNvPr>
          <p:cNvSpPr txBox="1"/>
          <p:nvPr/>
        </p:nvSpPr>
        <p:spPr>
          <a:xfrm>
            <a:off x="5221811" y="2228671"/>
            <a:ext cx="5365214" cy="3139321"/>
          </a:xfrm>
          <a:prstGeom prst="rect">
            <a:avLst/>
          </a:prstGeom>
          <a:noFill/>
        </p:spPr>
        <p:txBody>
          <a:bodyPr wrap="square" rtlCol="0">
            <a:spAutoFit/>
          </a:bodyPr>
          <a:lstStyle/>
          <a:p>
            <a:r>
              <a:rPr lang="en-US" b="1" dirty="0"/>
              <a:t>Config Maps</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We can env information out of the pod definition file and manage it centrally using Configuration Maps.</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 Config Maps are used to pass configuration data in the form of key value pairs in Kubernetes. </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When a POD is created,  inject the Config Map into the POD, so the key value pairs are available as environment variables for the application hosted inside the container in the POD. </a:t>
            </a:r>
          </a:p>
          <a:p>
            <a:endParaRPr lang="en-US" b="1" dirty="0"/>
          </a:p>
        </p:txBody>
      </p:sp>
    </p:spTree>
    <p:extLst>
      <p:ext uri="{BB962C8B-B14F-4D97-AF65-F5344CB8AC3E}">
        <p14:creationId xmlns:p14="http://schemas.microsoft.com/office/powerpoint/2010/main" val="3126891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B8955-BD90-4335-84FF-F00309325CE0}"/>
              </a:ext>
            </a:extLst>
          </p:cNvPr>
          <p:cNvPicPr>
            <a:picLocks noChangeAspect="1"/>
          </p:cNvPicPr>
          <p:nvPr/>
        </p:nvPicPr>
        <p:blipFill>
          <a:blip r:embed="rId2"/>
          <a:stretch>
            <a:fillRect/>
          </a:stretch>
        </p:blipFill>
        <p:spPr>
          <a:xfrm>
            <a:off x="2000250" y="461962"/>
            <a:ext cx="8191500" cy="5934075"/>
          </a:xfrm>
          <a:prstGeom prst="rect">
            <a:avLst/>
          </a:prstGeom>
        </p:spPr>
      </p:pic>
    </p:spTree>
    <p:extLst>
      <p:ext uri="{BB962C8B-B14F-4D97-AF65-F5344CB8AC3E}">
        <p14:creationId xmlns:p14="http://schemas.microsoft.com/office/powerpoint/2010/main" val="354449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D83DB3-F2AB-4DE5-ACF4-A86F0071D4B9}"/>
              </a:ext>
            </a:extLst>
          </p:cNvPr>
          <p:cNvPicPr>
            <a:picLocks noChangeAspect="1"/>
          </p:cNvPicPr>
          <p:nvPr/>
        </p:nvPicPr>
        <p:blipFill>
          <a:blip r:embed="rId2"/>
          <a:stretch>
            <a:fillRect/>
          </a:stretch>
        </p:blipFill>
        <p:spPr>
          <a:xfrm>
            <a:off x="2405062" y="457200"/>
            <a:ext cx="7381875" cy="5943600"/>
          </a:xfrm>
          <a:prstGeom prst="rect">
            <a:avLst/>
          </a:prstGeom>
        </p:spPr>
      </p:pic>
    </p:spTree>
    <p:extLst>
      <p:ext uri="{BB962C8B-B14F-4D97-AF65-F5344CB8AC3E}">
        <p14:creationId xmlns:p14="http://schemas.microsoft.com/office/powerpoint/2010/main" val="3663638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A45761-6DD1-495B-9736-AD8BD7A046E5}"/>
              </a:ext>
            </a:extLst>
          </p:cNvPr>
          <p:cNvSpPr txBox="1"/>
          <p:nvPr/>
        </p:nvSpPr>
        <p:spPr>
          <a:xfrm>
            <a:off x="1046602" y="782198"/>
            <a:ext cx="9088916" cy="1477328"/>
          </a:xfrm>
          <a:prstGeom prst="rect">
            <a:avLst/>
          </a:prstGeom>
          <a:noFill/>
        </p:spPr>
        <p:txBody>
          <a:bodyPr wrap="square" rtlCol="0">
            <a:spAutoFit/>
          </a:bodyPr>
          <a:lstStyle/>
          <a:p>
            <a:r>
              <a:rPr lang="en-US" b="1" dirty="0"/>
              <a:t>Secrets</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Secrets are used to store sensitive information, like passwords or keys.  </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They are similar to </a:t>
            </a:r>
            <a:r>
              <a:rPr lang="en-US" sz="1800" b="0" i="0" u="none" strike="noStrike" baseline="0" dirty="0" err="1">
                <a:solidFill>
                  <a:srgbClr val="000000"/>
                </a:solidFill>
                <a:latin typeface="Calibri" panose="020F0502020204030204" pitchFamily="34" charset="0"/>
              </a:rPr>
              <a:t>configMaps</a:t>
            </a:r>
            <a:r>
              <a:rPr lang="en-US" sz="1800" b="0" i="0" u="none" strike="noStrike" baseline="0" dirty="0">
                <a:solidFill>
                  <a:srgbClr val="000000"/>
                </a:solidFill>
                <a:latin typeface="Calibri" panose="020F0502020204030204" pitchFamily="34" charset="0"/>
              </a:rPr>
              <a:t>, except that they are stored in an encoded or hashed format. </a:t>
            </a:r>
            <a:endParaRPr lang="en-US" dirty="0"/>
          </a:p>
          <a:p>
            <a:endParaRPr lang="en-US" dirty="0"/>
          </a:p>
          <a:p>
            <a:endParaRPr lang="en-US" dirty="0"/>
          </a:p>
        </p:txBody>
      </p:sp>
      <p:pic>
        <p:nvPicPr>
          <p:cNvPr id="4" name="Picture 3">
            <a:extLst>
              <a:ext uri="{FF2B5EF4-FFF2-40B4-BE49-F238E27FC236}">
                <a16:creationId xmlns:a16="http://schemas.microsoft.com/office/drawing/2014/main" id="{79477990-195C-4A49-AFA5-ECB4C6DAA404}"/>
              </a:ext>
            </a:extLst>
          </p:cNvPr>
          <p:cNvPicPr>
            <a:picLocks noChangeAspect="1"/>
          </p:cNvPicPr>
          <p:nvPr/>
        </p:nvPicPr>
        <p:blipFill>
          <a:blip r:embed="rId2"/>
          <a:stretch>
            <a:fillRect/>
          </a:stretch>
        </p:blipFill>
        <p:spPr>
          <a:xfrm>
            <a:off x="1145754" y="1728787"/>
            <a:ext cx="9563100" cy="3400425"/>
          </a:xfrm>
          <a:prstGeom prst="rect">
            <a:avLst/>
          </a:prstGeom>
        </p:spPr>
      </p:pic>
      <p:pic>
        <p:nvPicPr>
          <p:cNvPr id="6" name="Picture 5">
            <a:extLst>
              <a:ext uri="{FF2B5EF4-FFF2-40B4-BE49-F238E27FC236}">
                <a16:creationId xmlns:a16="http://schemas.microsoft.com/office/drawing/2014/main" id="{714D80C3-82EB-43B3-9C9C-992B4C62107E}"/>
              </a:ext>
            </a:extLst>
          </p:cNvPr>
          <p:cNvPicPr>
            <a:picLocks noChangeAspect="1"/>
          </p:cNvPicPr>
          <p:nvPr/>
        </p:nvPicPr>
        <p:blipFill>
          <a:blip r:embed="rId3"/>
          <a:stretch>
            <a:fillRect/>
          </a:stretch>
        </p:blipFill>
        <p:spPr>
          <a:xfrm>
            <a:off x="3203154" y="4014212"/>
            <a:ext cx="2724150" cy="2619375"/>
          </a:xfrm>
          <a:prstGeom prst="rect">
            <a:avLst/>
          </a:prstGeom>
        </p:spPr>
      </p:pic>
    </p:spTree>
    <p:extLst>
      <p:ext uri="{BB962C8B-B14F-4D97-AF65-F5344CB8AC3E}">
        <p14:creationId xmlns:p14="http://schemas.microsoft.com/office/powerpoint/2010/main" val="1381243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B2216-B8E0-4076-AA46-AC52ACB0ABB1}"/>
              </a:ext>
            </a:extLst>
          </p:cNvPr>
          <p:cNvSpPr txBox="1"/>
          <p:nvPr/>
        </p:nvSpPr>
        <p:spPr>
          <a:xfrm>
            <a:off x="1652530" y="771180"/>
            <a:ext cx="9066882" cy="4247317"/>
          </a:xfrm>
          <a:prstGeom prst="rect">
            <a:avLst/>
          </a:prstGeom>
          <a:noFill/>
        </p:spPr>
        <p:txBody>
          <a:bodyPr wrap="square" rtlCol="0">
            <a:spAutoFit/>
          </a:bodyPr>
          <a:lstStyle/>
          <a:p>
            <a:r>
              <a:rPr lang="en-US" b="1" dirty="0"/>
              <a:t>KUBERNETES</a:t>
            </a:r>
          </a:p>
          <a:p>
            <a:endParaRPr lang="en-US" dirty="0"/>
          </a:p>
          <a:p>
            <a:pPr marL="285750" indent="-285750">
              <a:buFont typeface="Arial" panose="020B0604020202020204" pitchFamily="34" charset="0"/>
              <a:buChar char="•"/>
            </a:pPr>
            <a:r>
              <a:rPr lang="en-US" dirty="0"/>
              <a:t>Open-source container orchestration engine for automating deployment, scaling and management of containerized applications</a:t>
            </a:r>
          </a:p>
          <a:p>
            <a:pPr marL="285750" indent="-285750">
              <a:buFont typeface="Arial" panose="020B0604020202020204" pitchFamily="34" charset="0"/>
              <a:buChar char="•"/>
            </a:pPr>
            <a:r>
              <a:rPr lang="en-US" dirty="0"/>
              <a:t>Cloud native technology</a:t>
            </a:r>
          </a:p>
          <a:p>
            <a:pPr marL="285750" indent="-285750">
              <a:buFont typeface="Arial" panose="020B0604020202020204" pitchFamily="34" charset="0"/>
              <a:buChar char="•"/>
            </a:pPr>
            <a:r>
              <a:rPr lang="en-US" dirty="0"/>
              <a:t>Build by Google</a:t>
            </a:r>
          </a:p>
          <a:p>
            <a:pPr marL="285750" indent="-285750">
              <a:buFont typeface="Arial" panose="020B0604020202020204" pitchFamily="34" charset="0"/>
              <a:buChar char="•"/>
            </a:pPr>
            <a:r>
              <a:rPr lang="en-US" dirty="0"/>
              <a:t>Configured on nodes (machine – physical or virtual)</a:t>
            </a:r>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5" name="Picture 4" descr="A picture containing chart&#10;&#10;Description automatically generated">
            <a:extLst>
              <a:ext uri="{FF2B5EF4-FFF2-40B4-BE49-F238E27FC236}">
                <a16:creationId xmlns:a16="http://schemas.microsoft.com/office/drawing/2014/main" id="{D4CB890E-477F-49EA-9B06-B850234C3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0011" y="3004219"/>
            <a:ext cx="5932553" cy="3082601"/>
          </a:xfrm>
          <a:prstGeom prst="rect">
            <a:avLst/>
          </a:prstGeom>
        </p:spPr>
      </p:pic>
    </p:spTree>
    <p:extLst>
      <p:ext uri="{BB962C8B-B14F-4D97-AF65-F5344CB8AC3E}">
        <p14:creationId xmlns:p14="http://schemas.microsoft.com/office/powerpoint/2010/main" val="177353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134C4-E0ED-48CE-AD09-108A8A8AEC17}"/>
              </a:ext>
            </a:extLst>
          </p:cNvPr>
          <p:cNvPicPr>
            <a:picLocks noChangeAspect="1"/>
          </p:cNvPicPr>
          <p:nvPr/>
        </p:nvPicPr>
        <p:blipFill>
          <a:blip r:embed="rId2"/>
          <a:stretch>
            <a:fillRect/>
          </a:stretch>
        </p:blipFill>
        <p:spPr>
          <a:xfrm>
            <a:off x="2466975" y="476250"/>
            <a:ext cx="7258050" cy="5905500"/>
          </a:xfrm>
          <a:prstGeom prst="rect">
            <a:avLst/>
          </a:prstGeom>
        </p:spPr>
      </p:pic>
    </p:spTree>
    <p:extLst>
      <p:ext uri="{BB962C8B-B14F-4D97-AF65-F5344CB8AC3E}">
        <p14:creationId xmlns:p14="http://schemas.microsoft.com/office/powerpoint/2010/main" val="4170560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9C2EF11A-6104-4A42-AFFD-401701B6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25415"/>
            <a:ext cx="10905066" cy="5207169"/>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3A3EB1-053A-4BDE-8FAE-D3B86B31054C}"/>
              </a:ext>
            </a:extLst>
          </p:cNvPr>
          <p:cNvSpPr/>
          <p:nvPr/>
        </p:nvSpPr>
        <p:spPr>
          <a:xfrm>
            <a:off x="1580789" y="95285"/>
            <a:ext cx="16957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RBAC</a:t>
            </a:r>
          </a:p>
        </p:txBody>
      </p:sp>
    </p:spTree>
    <p:extLst>
      <p:ext uri="{BB962C8B-B14F-4D97-AF65-F5344CB8AC3E}">
        <p14:creationId xmlns:p14="http://schemas.microsoft.com/office/powerpoint/2010/main" val="1114907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090A5-BFD2-4655-ACE2-F0F56D4CB22B}"/>
              </a:ext>
            </a:extLst>
          </p:cNvPr>
          <p:cNvPicPr>
            <a:picLocks noChangeAspect="1"/>
          </p:cNvPicPr>
          <p:nvPr/>
        </p:nvPicPr>
        <p:blipFill>
          <a:blip r:embed="rId2"/>
          <a:stretch>
            <a:fillRect/>
          </a:stretch>
        </p:blipFill>
        <p:spPr>
          <a:xfrm>
            <a:off x="0" y="36907"/>
            <a:ext cx="12192000" cy="6784186"/>
          </a:xfrm>
          <a:prstGeom prst="rect">
            <a:avLst/>
          </a:prstGeom>
        </p:spPr>
      </p:pic>
    </p:spTree>
    <p:extLst>
      <p:ext uri="{BB962C8B-B14F-4D97-AF65-F5344CB8AC3E}">
        <p14:creationId xmlns:p14="http://schemas.microsoft.com/office/powerpoint/2010/main" val="4113367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DFB7793-67B3-41CC-876B-600A8BBA9C98}"/>
              </a:ext>
            </a:extLst>
          </p:cNvPr>
          <p:cNvPicPr>
            <a:picLocks noChangeAspect="1"/>
          </p:cNvPicPr>
          <p:nvPr/>
        </p:nvPicPr>
        <p:blipFill>
          <a:blip r:embed="rId2"/>
          <a:stretch>
            <a:fillRect/>
          </a:stretch>
        </p:blipFill>
        <p:spPr>
          <a:xfrm>
            <a:off x="643467" y="1411562"/>
            <a:ext cx="10905066" cy="4034874"/>
          </a:xfrm>
          <a:prstGeom prst="rect">
            <a:avLst/>
          </a:prstGeom>
          <a:ln>
            <a:noFill/>
          </a:ln>
        </p:spPr>
      </p:pic>
    </p:spTree>
    <p:extLst>
      <p:ext uri="{BB962C8B-B14F-4D97-AF65-F5344CB8AC3E}">
        <p14:creationId xmlns:p14="http://schemas.microsoft.com/office/powerpoint/2010/main" val="1920733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69BDEAB-E17B-4C18-AE40-2638F565FEB3}"/>
              </a:ext>
            </a:extLst>
          </p:cNvPr>
          <p:cNvPicPr>
            <a:picLocks noChangeAspect="1"/>
          </p:cNvPicPr>
          <p:nvPr/>
        </p:nvPicPr>
        <p:blipFill>
          <a:blip r:embed="rId2"/>
          <a:stretch>
            <a:fillRect/>
          </a:stretch>
        </p:blipFill>
        <p:spPr>
          <a:xfrm>
            <a:off x="643467" y="784521"/>
            <a:ext cx="10905066" cy="5288956"/>
          </a:xfrm>
          <a:prstGeom prst="rect">
            <a:avLst/>
          </a:prstGeom>
          <a:ln>
            <a:noFill/>
          </a:ln>
        </p:spPr>
      </p:pic>
    </p:spTree>
    <p:extLst>
      <p:ext uri="{BB962C8B-B14F-4D97-AF65-F5344CB8AC3E}">
        <p14:creationId xmlns:p14="http://schemas.microsoft.com/office/powerpoint/2010/main" val="1999506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9BF0147-0505-4744-AD9D-8A62637DC160}"/>
              </a:ext>
            </a:extLst>
          </p:cNvPr>
          <p:cNvPicPr>
            <a:picLocks noChangeAspect="1"/>
          </p:cNvPicPr>
          <p:nvPr/>
        </p:nvPicPr>
        <p:blipFill>
          <a:blip r:embed="rId2"/>
          <a:stretch>
            <a:fillRect/>
          </a:stretch>
        </p:blipFill>
        <p:spPr>
          <a:xfrm>
            <a:off x="643467" y="716364"/>
            <a:ext cx="10905066" cy="5425271"/>
          </a:xfrm>
          <a:prstGeom prst="rect">
            <a:avLst/>
          </a:prstGeom>
          <a:ln>
            <a:noFill/>
          </a:ln>
        </p:spPr>
      </p:pic>
    </p:spTree>
    <p:extLst>
      <p:ext uri="{BB962C8B-B14F-4D97-AF65-F5344CB8AC3E}">
        <p14:creationId xmlns:p14="http://schemas.microsoft.com/office/powerpoint/2010/main" val="1274449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8618CB-019A-4AF9-BBB9-9C5DE92C76F7}"/>
              </a:ext>
            </a:extLst>
          </p:cNvPr>
          <p:cNvPicPr>
            <a:picLocks noChangeAspect="1"/>
          </p:cNvPicPr>
          <p:nvPr/>
        </p:nvPicPr>
        <p:blipFill>
          <a:blip r:embed="rId2"/>
          <a:stretch>
            <a:fillRect/>
          </a:stretch>
        </p:blipFill>
        <p:spPr>
          <a:xfrm>
            <a:off x="1590330" y="1913763"/>
            <a:ext cx="9011339" cy="4761310"/>
          </a:xfrm>
          <a:prstGeom prst="rect">
            <a:avLst/>
          </a:prstGeom>
        </p:spPr>
      </p:pic>
      <p:sp>
        <p:nvSpPr>
          <p:cNvPr id="2" name="TextBox 1">
            <a:extLst>
              <a:ext uri="{FF2B5EF4-FFF2-40B4-BE49-F238E27FC236}">
                <a16:creationId xmlns:a16="http://schemas.microsoft.com/office/drawing/2014/main" id="{66520FC8-1E24-49AD-A43F-1E117ADEC470}"/>
              </a:ext>
            </a:extLst>
          </p:cNvPr>
          <p:cNvSpPr txBox="1"/>
          <p:nvPr/>
        </p:nvSpPr>
        <p:spPr>
          <a:xfrm>
            <a:off x="1112704" y="407624"/>
            <a:ext cx="10631277" cy="923330"/>
          </a:xfrm>
          <a:prstGeom prst="rect">
            <a:avLst/>
          </a:prstGeom>
          <a:noFill/>
        </p:spPr>
        <p:txBody>
          <a:bodyPr wrap="square" rtlCol="0">
            <a:spAutoFit/>
          </a:bodyPr>
          <a:lstStyle/>
          <a:p>
            <a:r>
              <a:rPr lang="en-US" b="1" dirty="0"/>
              <a:t>Security Context:</a:t>
            </a:r>
          </a:p>
          <a:p>
            <a:pPr marL="285750" indent="-285750">
              <a:buFont typeface="Arial" panose="020B0604020202020204" pitchFamily="34" charset="0"/>
              <a:buChar char="•"/>
            </a:pPr>
            <a:r>
              <a:rPr lang="en-US" dirty="0"/>
              <a:t>Allows to control security attributes of Pod or container.</a:t>
            </a:r>
          </a:p>
          <a:p>
            <a:pPr marL="285750" indent="-285750">
              <a:buFont typeface="Arial" panose="020B0604020202020204" pitchFamily="34" charset="0"/>
              <a:buChar char="•"/>
            </a:pPr>
            <a:r>
              <a:rPr lang="en-US" dirty="0"/>
              <a:t>It provides a way to set different security-related settings such as user and group IDs, Linux capabilities</a:t>
            </a:r>
          </a:p>
        </p:txBody>
      </p:sp>
    </p:spTree>
    <p:extLst>
      <p:ext uri="{BB962C8B-B14F-4D97-AF65-F5344CB8AC3E}">
        <p14:creationId xmlns:p14="http://schemas.microsoft.com/office/powerpoint/2010/main" val="58699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6106EC-20A1-411D-8FFD-340BB2EB056E}"/>
              </a:ext>
            </a:extLst>
          </p:cNvPr>
          <p:cNvSpPr txBox="1"/>
          <p:nvPr/>
        </p:nvSpPr>
        <p:spPr>
          <a:xfrm>
            <a:off x="546351" y="433545"/>
            <a:ext cx="11139854" cy="930447"/>
          </a:xfrm>
          <a:prstGeom prst="rect">
            <a:avLst/>
          </a:prstGeom>
        </p:spPr>
        <p:txBody>
          <a:bodyPr vert="horz" lIns="91440" tIns="45720" rIns="91440" bIns="45720" rtlCol="0" anchor="b">
            <a:normAutofit fontScale="40000" lnSpcReduction="20000"/>
          </a:bodyPr>
          <a:lstStyle/>
          <a:p>
            <a:pPr algn="ctr">
              <a:lnSpc>
                <a:spcPct val="90000"/>
              </a:lnSpc>
              <a:spcBef>
                <a:spcPct val="0"/>
              </a:spcBef>
              <a:spcAft>
                <a:spcPts val="600"/>
              </a:spcAft>
            </a:pPr>
            <a:r>
              <a:rPr lang="en-US" sz="5400" b="1" dirty="0">
                <a:solidFill>
                  <a:srgbClr val="FFFFFF"/>
                </a:solidFill>
                <a:latin typeface="+mj-lt"/>
                <a:ea typeface="+mj-ea"/>
                <a:cs typeface="+mj-cs"/>
              </a:rPr>
              <a:t>Network Policies- </a:t>
            </a:r>
            <a:r>
              <a:rPr lang="en-US" sz="5400" b="0" i="0" dirty="0">
                <a:solidFill>
                  <a:srgbClr val="D1D5DB"/>
                </a:solidFill>
                <a:effectLst/>
                <a:latin typeface="Söhne"/>
              </a:rPr>
              <a:t>is a feature that allows you to control the network traffic between different pods in a Kubernetes cluster. It enables you to define and enforce rules that specify which pods can communicate with each other, and on which ports and protocols.</a:t>
            </a:r>
            <a:endParaRPr lang="en-US" sz="5400" b="1" dirty="0">
              <a:solidFill>
                <a:srgbClr val="FFFFFF"/>
              </a:solidFill>
              <a:latin typeface="+mj-lt"/>
              <a:ea typeface="+mj-ea"/>
              <a:cs typeface="+mj-cs"/>
            </a:endParaRP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81DF711-0C10-433E-94E5-B2EF953DD25C}"/>
              </a:ext>
            </a:extLst>
          </p:cNvPr>
          <p:cNvPicPr>
            <a:picLocks noChangeAspect="1"/>
          </p:cNvPicPr>
          <p:nvPr/>
        </p:nvPicPr>
        <p:blipFill>
          <a:blip r:embed="rId2"/>
          <a:stretch>
            <a:fillRect/>
          </a:stretch>
        </p:blipFill>
        <p:spPr>
          <a:xfrm>
            <a:off x="331567" y="2693383"/>
            <a:ext cx="5455917" cy="3464507"/>
          </a:xfrm>
          <a:prstGeom prst="rect">
            <a:avLst/>
          </a:prstGeom>
        </p:spPr>
      </p:pic>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10;&#10;Description automatically generated with low confidence">
            <a:extLst>
              <a:ext uri="{FF2B5EF4-FFF2-40B4-BE49-F238E27FC236}">
                <a16:creationId xmlns:a16="http://schemas.microsoft.com/office/drawing/2014/main" id="{10D9DAEA-2964-4117-9E7E-19014A3D6BAA}"/>
              </a:ext>
            </a:extLst>
          </p:cNvPr>
          <p:cNvPicPr>
            <a:picLocks noChangeAspect="1"/>
          </p:cNvPicPr>
          <p:nvPr/>
        </p:nvPicPr>
        <p:blipFill>
          <a:blip r:embed="rId3"/>
          <a:stretch>
            <a:fillRect/>
          </a:stretch>
        </p:blipFill>
        <p:spPr>
          <a:xfrm>
            <a:off x="6445073" y="2693383"/>
            <a:ext cx="5455917" cy="3464507"/>
          </a:xfrm>
          <a:prstGeom prst="rect">
            <a:avLst/>
          </a:prstGeom>
        </p:spPr>
      </p:pic>
    </p:spTree>
    <p:extLst>
      <p:ext uri="{BB962C8B-B14F-4D97-AF65-F5344CB8AC3E}">
        <p14:creationId xmlns:p14="http://schemas.microsoft.com/office/powerpoint/2010/main" val="3664959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C74B7-2409-49EC-8D29-55F86678DFA8}"/>
              </a:ext>
            </a:extLst>
          </p:cNvPr>
          <p:cNvSpPr txBox="1"/>
          <p:nvPr/>
        </p:nvSpPr>
        <p:spPr>
          <a:xfrm>
            <a:off x="220337" y="341523"/>
            <a:ext cx="11709279" cy="1477328"/>
          </a:xfrm>
          <a:prstGeom prst="rect">
            <a:avLst/>
          </a:prstGeom>
          <a:noFill/>
        </p:spPr>
        <p:txBody>
          <a:bodyPr wrap="square" rtlCol="0">
            <a:spAutoFit/>
          </a:bodyPr>
          <a:lstStyle/>
          <a:p>
            <a:r>
              <a:rPr lang="en-US" sz="1800" b="1" i="0" u="none" strike="noStrike" baseline="0" dirty="0">
                <a:solidFill>
                  <a:srgbClr val="000000"/>
                </a:solidFill>
                <a:latin typeface="Calibri" panose="020F0502020204030204" pitchFamily="34" charset="0"/>
              </a:rPr>
              <a:t>Scenario:</a:t>
            </a:r>
          </a:p>
          <a:p>
            <a:r>
              <a:rPr lang="en-US" sz="1800" b="0" i="0" u="none" strike="noStrike" baseline="0" dirty="0">
                <a:solidFill>
                  <a:srgbClr val="000000"/>
                </a:solidFill>
                <a:latin typeface="Calibri" panose="020F0502020204030204" pitchFamily="34" charset="0"/>
              </a:rPr>
              <a:t>What if we do not want the front-end web server to be able to communicate with the database server directly? Say for example, the security teams and audits require you to prevent that from happening? </a:t>
            </a:r>
          </a:p>
          <a:p>
            <a:r>
              <a:rPr lang="en-US" b="1" dirty="0">
                <a:solidFill>
                  <a:srgbClr val="000000"/>
                </a:solidFill>
                <a:latin typeface="Calibri" panose="020F0502020204030204" pitchFamily="34" charset="0"/>
              </a:rPr>
              <a:t>Solution:</a:t>
            </a:r>
          </a:p>
          <a:p>
            <a:r>
              <a:rPr lang="en-US" sz="1800" b="0" i="0" u="none" strike="noStrike" baseline="0" dirty="0">
                <a:solidFill>
                  <a:srgbClr val="000000"/>
                </a:solidFill>
                <a:latin typeface="Calibri" panose="020F0502020204030204" pitchFamily="34" charset="0"/>
              </a:rPr>
              <a:t>Implement a Network Policy to allow traffic to the </a:t>
            </a:r>
            <a:r>
              <a:rPr lang="en-US" sz="1800" b="0" i="0" u="none" strike="noStrike" baseline="0" dirty="0" err="1">
                <a:solidFill>
                  <a:srgbClr val="000000"/>
                </a:solidFill>
                <a:latin typeface="Calibri" panose="020F0502020204030204" pitchFamily="34" charset="0"/>
              </a:rPr>
              <a:t>dbserver</a:t>
            </a:r>
            <a:r>
              <a:rPr lang="en-US" sz="1800" b="0" i="0" u="none" strike="noStrike" baseline="0" dirty="0">
                <a:solidFill>
                  <a:srgbClr val="000000"/>
                </a:solidFill>
                <a:latin typeface="Calibri" panose="020F0502020204030204" pitchFamily="34" charset="0"/>
              </a:rPr>
              <a:t> only from the </a:t>
            </a:r>
            <a:r>
              <a:rPr lang="en-US" sz="1800" b="0" i="0" u="none" strike="noStrike" baseline="0" dirty="0" err="1">
                <a:solidFill>
                  <a:srgbClr val="000000"/>
                </a:solidFill>
                <a:latin typeface="Calibri" panose="020F0502020204030204" pitchFamily="34" charset="0"/>
              </a:rPr>
              <a:t>apiserver</a:t>
            </a:r>
            <a:r>
              <a:rPr lang="en-US" sz="1800" b="0" i="0" u="none" strike="noStrike" baseline="0" dirty="0">
                <a:solidFill>
                  <a:srgbClr val="000000"/>
                </a:solidFill>
                <a:latin typeface="Calibri" panose="020F0502020204030204" pitchFamily="34" charset="0"/>
              </a:rPr>
              <a:t>. </a:t>
            </a:r>
            <a:endParaRPr lang="en-US" dirty="0"/>
          </a:p>
        </p:txBody>
      </p:sp>
      <p:pic>
        <p:nvPicPr>
          <p:cNvPr id="4" name="Picture 3">
            <a:extLst>
              <a:ext uri="{FF2B5EF4-FFF2-40B4-BE49-F238E27FC236}">
                <a16:creationId xmlns:a16="http://schemas.microsoft.com/office/drawing/2014/main" id="{63E43055-C0BC-45C2-A68B-FAD6C3908444}"/>
              </a:ext>
            </a:extLst>
          </p:cNvPr>
          <p:cNvPicPr>
            <a:picLocks noChangeAspect="1"/>
          </p:cNvPicPr>
          <p:nvPr/>
        </p:nvPicPr>
        <p:blipFill>
          <a:blip r:embed="rId2"/>
          <a:stretch>
            <a:fillRect/>
          </a:stretch>
        </p:blipFill>
        <p:spPr>
          <a:xfrm>
            <a:off x="3425907" y="2548910"/>
            <a:ext cx="4720637" cy="3653585"/>
          </a:xfrm>
          <a:prstGeom prst="rect">
            <a:avLst/>
          </a:prstGeom>
        </p:spPr>
      </p:pic>
    </p:spTree>
    <p:extLst>
      <p:ext uri="{BB962C8B-B14F-4D97-AF65-F5344CB8AC3E}">
        <p14:creationId xmlns:p14="http://schemas.microsoft.com/office/powerpoint/2010/main" val="426038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E2A96-CE8B-4633-94CF-C78BC8ADDB76}"/>
              </a:ext>
            </a:extLst>
          </p:cNvPr>
          <p:cNvPicPr>
            <a:picLocks noChangeAspect="1"/>
          </p:cNvPicPr>
          <p:nvPr/>
        </p:nvPicPr>
        <p:blipFill>
          <a:blip r:embed="rId2"/>
          <a:stretch>
            <a:fillRect/>
          </a:stretch>
        </p:blipFill>
        <p:spPr>
          <a:xfrm>
            <a:off x="1145754" y="2238896"/>
            <a:ext cx="9607110" cy="4406394"/>
          </a:xfrm>
          <a:prstGeom prst="rect">
            <a:avLst/>
          </a:prstGeom>
        </p:spPr>
      </p:pic>
      <p:pic>
        <p:nvPicPr>
          <p:cNvPr id="7" name="Picture 6">
            <a:extLst>
              <a:ext uri="{FF2B5EF4-FFF2-40B4-BE49-F238E27FC236}">
                <a16:creationId xmlns:a16="http://schemas.microsoft.com/office/drawing/2014/main" id="{86E4B3E6-C646-412F-96E6-06D18EB68E22}"/>
              </a:ext>
            </a:extLst>
          </p:cNvPr>
          <p:cNvPicPr>
            <a:picLocks noChangeAspect="1"/>
          </p:cNvPicPr>
          <p:nvPr/>
        </p:nvPicPr>
        <p:blipFill>
          <a:blip r:embed="rId3"/>
          <a:stretch>
            <a:fillRect/>
          </a:stretch>
        </p:blipFill>
        <p:spPr>
          <a:xfrm>
            <a:off x="7160390" y="2503125"/>
            <a:ext cx="3680207" cy="838200"/>
          </a:xfrm>
          <a:prstGeom prst="rect">
            <a:avLst/>
          </a:prstGeom>
        </p:spPr>
      </p:pic>
      <p:sp>
        <p:nvSpPr>
          <p:cNvPr id="2" name="TextBox 1">
            <a:extLst>
              <a:ext uri="{FF2B5EF4-FFF2-40B4-BE49-F238E27FC236}">
                <a16:creationId xmlns:a16="http://schemas.microsoft.com/office/drawing/2014/main" id="{4E9D8D81-0660-42B2-AA4F-00AC181C1271}"/>
              </a:ext>
            </a:extLst>
          </p:cNvPr>
          <p:cNvSpPr txBox="1"/>
          <p:nvPr/>
        </p:nvSpPr>
        <p:spPr>
          <a:xfrm>
            <a:off x="932761" y="760164"/>
            <a:ext cx="11049919" cy="646331"/>
          </a:xfrm>
          <a:prstGeom prst="rect">
            <a:avLst/>
          </a:prstGeom>
          <a:noFill/>
        </p:spPr>
        <p:txBody>
          <a:bodyPr wrap="square" rtlCol="0">
            <a:spAutoFit/>
          </a:bodyPr>
          <a:lstStyle/>
          <a:p>
            <a:r>
              <a:rPr lang="en-US" dirty="0">
                <a:solidFill>
                  <a:srgbClr val="000000"/>
                </a:solidFill>
                <a:latin typeface="Calibri" panose="020F0502020204030204" pitchFamily="34" charset="0"/>
              </a:rPr>
              <a:t>A network policy is associated with a set of pods using labels, and it applies only to the pods that match the specified labels.</a:t>
            </a:r>
          </a:p>
        </p:txBody>
      </p:sp>
    </p:spTree>
    <p:extLst>
      <p:ext uri="{BB962C8B-B14F-4D97-AF65-F5344CB8AC3E}">
        <p14:creationId xmlns:p14="http://schemas.microsoft.com/office/powerpoint/2010/main" val="995022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1BF76B-9612-40BB-B1E0-709C8B17AB0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b="1" kern="1200">
                <a:solidFill>
                  <a:schemeClr val="tx1"/>
                </a:solidFill>
                <a:latin typeface="+mj-lt"/>
                <a:ea typeface="+mj-ea"/>
                <a:cs typeface="+mj-cs"/>
              </a:rPr>
              <a:t>CONTAINER</a:t>
            </a:r>
            <a:endParaRPr lang="en-US" sz="2900" kern="1200">
              <a:solidFill>
                <a:schemeClr val="tx1"/>
              </a:solidFill>
              <a:latin typeface="+mj-lt"/>
              <a:ea typeface="+mj-ea"/>
              <a:cs typeface="+mj-cs"/>
            </a:endParaRPr>
          </a:p>
          <a:p>
            <a:pPr marL="285750" indent="-285750">
              <a:lnSpc>
                <a:spcPct val="90000"/>
              </a:lnSpc>
              <a:spcBef>
                <a:spcPct val="0"/>
              </a:spcBef>
              <a:spcAft>
                <a:spcPts val="600"/>
              </a:spcAft>
            </a:pPr>
            <a:r>
              <a:rPr lang="en-US" sz="2900" kern="1200">
                <a:solidFill>
                  <a:schemeClr val="tx1"/>
                </a:solidFill>
                <a:latin typeface="+mj-lt"/>
                <a:ea typeface="+mj-ea"/>
                <a:cs typeface="+mj-cs"/>
              </a:rPr>
              <a:t>Running instance of the image, where image is the package or template</a:t>
            </a:r>
          </a:p>
        </p:txBody>
      </p:sp>
      <p:pic>
        <p:nvPicPr>
          <p:cNvPr id="4" name="Picture 3" descr="Graphical user interface&#10;&#10;Description automatically generated">
            <a:extLst>
              <a:ext uri="{FF2B5EF4-FFF2-40B4-BE49-F238E27FC236}">
                <a16:creationId xmlns:a16="http://schemas.microsoft.com/office/drawing/2014/main" id="{3FD2455B-7DEB-437B-ABB1-6FE9431CD820}"/>
              </a:ext>
            </a:extLst>
          </p:cNvPr>
          <p:cNvPicPr>
            <a:picLocks noChangeAspect="1"/>
          </p:cNvPicPr>
          <p:nvPr/>
        </p:nvPicPr>
        <p:blipFill>
          <a:blip r:embed="rId2"/>
          <a:stretch>
            <a:fillRect/>
          </a:stretch>
        </p:blipFill>
        <p:spPr>
          <a:xfrm>
            <a:off x="1644170" y="1845426"/>
            <a:ext cx="8900606" cy="4450303"/>
          </a:xfrm>
          <a:prstGeom prst="rect">
            <a:avLst/>
          </a:prstGeom>
        </p:spPr>
      </p:pic>
    </p:spTree>
    <p:extLst>
      <p:ext uri="{BB962C8B-B14F-4D97-AF65-F5344CB8AC3E}">
        <p14:creationId xmlns:p14="http://schemas.microsoft.com/office/powerpoint/2010/main" val="167332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207173E0-D517-4027-B886-54FF20C7AA8B}"/>
              </a:ext>
            </a:extLst>
          </p:cNvPr>
          <p:cNvPicPr>
            <a:picLocks noChangeAspect="1"/>
          </p:cNvPicPr>
          <p:nvPr/>
        </p:nvPicPr>
        <p:blipFill>
          <a:blip r:embed="rId2"/>
          <a:stretch>
            <a:fillRect/>
          </a:stretch>
        </p:blipFill>
        <p:spPr>
          <a:xfrm>
            <a:off x="1654438" y="512759"/>
            <a:ext cx="9119883" cy="385315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16C417-8EF1-471F-9A71-FBE409E8F9F5}"/>
              </a:ext>
            </a:extLst>
          </p:cNvPr>
          <p:cNvPicPr>
            <a:picLocks noChangeAspect="1"/>
          </p:cNvPicPr>
          <p:nvPr/>
        </p:nvPicPr>
        <p:blipFill>
          <a:blip r:embed="rId3"/>
          <a:stretch>
            <a:fillRect/>
          </a:stretch>
        </p:blipFill>
        <p:spPr>
          <a:xfrm>
            <a:off x="2042308" y="4532218"/>
            <a:ext cx="6829425" cy="942975"/>
          </a:xfrm>
          <a:prstGeom prst="rect">
            <a:avLst/>
          </a:prstGeom>
        </p:spPr>
      </p:pic>
    </p:spTree>
    <p:extLst>
      <p:ext uri="{BB962C8B-B14F-4D97-AF65-F5344CB8AC3E}">
        <p14:creationId xmlns:p14="http://schemas.microsoft.com/office/powerpoint/2010/main" val="1725354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letter&#10;&#10;Description automatically generated">
            <a:extLst>
              <a:ext uri="{FF2B5EF4-FFF2-40B4-BE49-F238E27FC236}">
                <a16:creationId xmlns:a16="http://schemas.microsoft.com/office/drawing/2014/main" id="{0C2763CD-4682-437F-B1B5-991ED358C809}"/>
              </a:ext>
            </a:extLst>
          </p:cNvPr>
          <p:cNvPicPr>
            <a:picLocks noChangeAspect="1"/>
          </p:cNvPicPr>
          <p:nvPr/>
        </p:nvPicPr>
        <p:blipFill>
          <a:blip r:embed="rId2"/>
          <a:stretch>
            <a:fillRect/>
          </a:stretch>
        </p:blipFill>
        <p:spPr>
          <a:xfrm>
            <a:off x="684421" y="1207092"/>
            <a:ext cx="11507579" cy="499540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291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9884199-4D8B-4953-911D-AC1F51E925ED}"/>
              </a:ext>
            </a:extLst>
          </p:cNvPr>
          <p:cNvPicPr>
            <a:picLocks noChangeAspect="1"/>
          </p:cNvPicPr>
          <p:nvPr/>
        </p:nvPicPr>
        <p:blipFill>
          <a:blip r:embed="rId2"/>
          <a:stretch>
            <a:fillRect/>
          </a:stretch>
        </p:blipFill>
        <p:spPr>
          <a:xfrm>
            <a:off x="1999629" y="643467"/>
            <a:ext cx="819274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857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5B394E-0789-45AB-82BE-E22D52C0B117}"/>
              </a:ext>
            </a:extLst>
          </p:cNvPr>
          <p:cNvSpPr txBox="1"/>
          <p:nvPr/>
        </p:nvSpPr>
        <p:spPr>
          <a:xfrm>
            <a:off x="925417" y="1299990"/>
            <a:ext cx="10598226" cy="4801314"/>
          </a:xfrm>
          <a:prstGeom prst="rect">
            <a:avLst/>
          </a:prstGeom>
          <a:noFill/>
        </p:spPr>
        <p:txBody>
          <a:bodyPr wrap="square">
            <a:spAutoFit/>
          </a:bodyPr>
          <a:lstStyle/>
          <a:p>
            <a:pPr algn="l"/>
            <a:r>
              <a:rPr lang="en-US" b="1" i="0" dirty="0">
                <a:effectLst/>
                <a:latin typeface="Söhne"/>
              </a:rPr>
              <a:t>EKS, AKS, and GKE</a:t>
            </a:r>
            <a:r>
              <a:rPr lang="en-US" b="0" i="0" dirty="0">
                <a:effectLst/>
                <a:latin typeface="Söhne"/>
              </a:rPr>
              <a:t> are all managed Kubernetes services provided by Amazon Web Services (AWS), Microsoft Azure, and Google Cloud Platform (GCP), respectively. </a:t>
            </a:r>
          </a:p>
          <a:p>
            <a:pPr algn="l"/>
            <a:endParaRPr lang="en-US" dirty="0">
              <a:latin typeface="Söhne"/>
            </a:endParaRPr>
          </a:p>
          <a:p>
            <a:pPr algn="l">
              <a:buFont typeface="+mj-lt"/>
              <a:buAutoNum type="arabicPeriod"/>
            </a:pPr>
            <a:r>
              <a:rPr lang="en-US" b="1" i="0" dirty="0">
                <a:effectLst/>
                <a:latin typeface="Söhne"/>
              </a:rPr>
              <a:t>Platform</a:t>
            </a:r>
            <a:r>
              <a:rPr lang="en-US" b="0" i="0" dirty="0">
                <a:effectLst/>
                <a:latin typeface="Söhne"/>
              </a:rPr>
              <a:t>: EKS runs on AWS infrastructure, AKS runs on Azure infrastructure, and GKE runs on Google Cloud infrastructure.</a:t>
            </a:r>
          </a:p>
          <a:p>
            <a:pPr algn="l">
              <a:buFont typeface="+mj-lt"/>
              <a:buAutoNum type="arabicPeriod"/>
            </a:pPr>
            <a:r>
              <a:rPr lang="en-US" b="1" i="0" dirty="0">
                <a:effectLst/>
                <a:latin typeface="Söhne"/>
              </a:rPr>
              <a:t>Pricing</a:t>
            </a:r>
            <a:r>
              <a:rPr lang="en-US" b="0" i="0" dirty="0">
                <a:effectLst/>
                <a:latin typeface="Söhne"/>
              </a:rPr>
              <a:t>: All three services charge for the Kubernetes control plane, worker nodes, and other resources consumed. However, pricing structures may differ depending on the specific features and resources used.</a:t>
            </a:r>
          </a:p>
          <a:p>
            <a:pPr algn="l">
              <a:buFont typeface="+mj-lt"/>
              <a:buAutoNum type="arabicPeriod"/>
            </a:pPr>
            <a:r>
              <a:rPr lang="en-US" b="1" i="0" dirty="0">
                <a:effectLst/>
                <a:latin typeface="Söhne"/>
              </a:rPr>
              <a:t>Scalability</a:t>
            </a:r>
            <a:r>
              <a:rPr lang="en-US" b="0" i="0" dirty="0">
                <a:effectLst/>
                <a:latin typeface="Söhne"/>
              </a:rPr>
              <a:t>: All three services allow for easy scaling of Kubernetes clusters, with support for automatic scaling of worker nodes.</a:t>
            </a:r>
          </a:p>
          <a:p>
            <a:pPr algn="l">
              <a:buFont typeface="+mj-lt"/>
              <a:buAutoNum type="arabicPeriod"/>
            </a:pPr>
            <a:r>
              <a:rPr lang="en-US" b="1" i="0" dirty="0">
                <a:effectLst/>
                <a:latin typeface="Söhne"/>
              </a:rPr>
              <a:t>Integration</a:t>
            </a:r>
            <a:r>
              <a:rPr lang="en-US" b="0" i="0" dirty="0">
                <a:effectLst/>
                <a:latin typeface="Söhne"/>
              </a:rPr>
              <a:t>: EKS integrates well with other AWS services, AKS integrates well with other Azure services, and GKE integrates well with other GCP services. Each service offers a range of integrations and APIs to support various workflows and applications.</a:t>
            </a:r>
          </a:p>
          <a:p>
            <a:pPr algn="l">
              <a:buFont typeface="+mj-lt"/>
              <a:buAutoNum type="arabicPeriod"/>
            </a:pPr>
            <a:r>
              <a:rPr lang="en-US" b="1" i="0" dirty="0">
                <a:effectLst/>
                <a:latin typeface="Söhne"/>
              </a:rPr>
              <a:t>Security</a:t>
            </a:r>
            <a:r>
              <a:rPr lang="en-US" b="0" i="0" dirty="0">
                <a:effectLst/>
                <a:latin typeface="Söhne"/>
              </a:rPr>
              <a:t>: All three services provide strong security features, including support for role-based access control, network policies, and other security mechanisms to control access to the Kubernetes cluster and its resources.</a:t>
            </a:r>
          </a:p>
          <a:p>
            <a:pPr algn="l">
              <a:buFont typeface="+mj-lt"/>
              <a:buAutoNum type="arabicPeriod"/>
            </a:pPr>
            <a:r>
              <a:rPr lang="en-US" b="1" i="0" dirty="0">
                <a:effectLst/>
                <a:latin typeface="Söhne"/>
              </a:rPr>
              <a:t>Support</a:t>
            </a:r>
            <a:r>
              <a:rPr lang="en-US" b="0" i="0" dirty="0">
                <a:effectLst/>
                <a:latin typeface="Söhne"/>
              </a:rPr>
              <a:t>: Each service provides support for Kubernetes issues, as well as support for the cloud platform and infrastructure.</a:t>
            </a:r>
          </a:p>
          <a:p>
            <a:pPr algn="l"/>
            <a:endParaRPr lang="en-US" b="0" i="0" dirty="0">
              <a:effectLst/>
              <a:latin typeface="Söhne"/>
            </a:endParaRPr>
          </a:p>
        </p:txBody>
      </p:sp>
      <p:sp>
        <p:nvSpPr>
          <p:cNvPr id="4" name="Rectangle 3">
            <a:extLst>
              <a:ext uri="{FF2B5EF4-FFF2-40B4-BE49-F238E27FC236}">
                <a16:creationId xmlns:a16="http://schemas.microsoft.com/office/drawing/2014/main" id="{E20456AF-5E4F-4B73-9DFB-7DD697CA8BE4}"/>
              </a:ext>
            </a:extLst>
          </p:cNvPr>
          <p:cNvSpPr/>
          <p:nvPr/>
        </p:nvSpPr>
        <p:spPr>
          <a:xfrm>
            <a:off x="790412" y="525863"/>
            <a:ext cx="2789225"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Cloud K8s Services –</a:t>
            </a:r>
          </a:p>
        </p:txBody>
      </p:sp>
    </p:spTree>
    <p:extLst>
      <p:ext uri="{BB962C8B-B14F-4D97-AF65-F5344CB8AC3E}">
        <p14:creationId xmlns:p14="http://schemas.microsoft.com/office/powerpoint/2010/main" val="4254364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E29B19FC-211A-4420-9BD8-5E4E7E960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61729"/>
            <a:ext cx="10905066" cy="493454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746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64FD0989-0D96-45C8-A704-0CA10582B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270780"/>
            <a:ext cx="5294716" cy="231643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10;&#10;Description automatically generated">
            <a:extLst>
              <a:ext uri="{FF2B5EF4-FFF2-40B4-BE49-F238E27FC236}">
                <a16:creationId xmlns:a16="http://schemas.microsoft.com/office/drawing/2014/main" id="{7EAAC6B6-C446-47AB-9B96-C45603306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959717"/>
            <a:ext cx="5294715" cy="2938565"/>
          </a:xfrm>
          <a:prstGeom prst="rect">
            <a:avLst/>
          </a:prstGeom>
        </p:spPr>
      </p:pic>
    </p:spTree>
    <p:extLst>
      <p:ext uri="{BB962C8B-B14F-4D97-AF65-F5344CB8AC3E}">
        <p14:creationId xmlns:p14="http://schemas.microsoft.com/office/powerpoint/2010/main" val="1750372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with medium confidence">
            <a:extLst>
              <a:ext uri="{FF2B5EF4-FFF2-40B4-BE49-F238E27FC236}">
                <a16:creationId xmlns:a16="http://schemas.microsoft.com/office/drawing/2014/main" id="{533AB950-7CD3-4005-A422-866ACC2B3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597" y="643467"/>
            <a:ext cx="675280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491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AE92A-4A30-4BC4-80CB-144579D62EF7}"/>
              </a:ext>
            </a:extLst>
          </p:cNvPr>
          <p:cNvSpPr txBox="1"/>
          <p:nvPr/>
        </p:nvSpPr>
        <p:spPr>
          <a:xfrm>
            <a:off x="1" y="0"/>
            <a:ext cx="12192000" cy="6463308"/>
          </a:xfrm>
          <a:prstGeom prst="rect">
            <a:avLst/>
          </a:prstGeom>
          <a:noFill/>
        </p:spPr>
        <p:txBody>
          <a:bodyPr wrap="square" rtlCol="0">
            <a:spAutoFit/>
          </a:bodyPr>
          <a:lstStyle/>
          <a:p>
            <a:endParaRPr lang="en-US" b="1" u="sng" dirty="0">
              <a:latin typeface="Calibri" panose="020F0502020204030204" pitchFamily="34" charset="0"/>
              <a:ea typeface="Calibri" panose="020F0502020204030204" pitchFamily="34" charset="0"/>
              <a:cs typeface="Times New Roman" panose="02020603050405020304" pitchFamily="18" charset="0"/>
            </a:endParaRPr>
          </a:p>
          <a:p>
            <a:r>
              <a:rPr lang="en-US" sz="1800" b="1" u="sng" dirty="0">
                <a:effectLst/>
                <a:latin typeface="Calibri" panose="020F0502020204030204" pitchFamily="34" charset="0"/>
                <a:ea typeface="Calibri" panose="020F0502020204030204" pitchFamily="34" charset="0"/>
                <a:cs typeface="Times New Roman" panose="02020603050405020304" pitchFamily="18" charset="0"/>
              </a:rPr>
              <a:t>Scenario Based Questions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Your application needs to communicate with a database that is running outside of Kubernetes. How would you configure your application's Pods to connect to the database securely and reliably?</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Connecting to an external database: You would need to use Kubernetes secrets to store the database credentials, and you might also use a Service and an Endpoint object to expose the database to your application's Pods.</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 need to configure your application to scale automatically based on incoming traffic. How would you use Kubernetes Horizontal Pod Autoscaling (HPA) to dynamically scale the number of Pods based on CPU or memory utilization?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Scaling with Horizontal Pod Autoscaling (HPA): You would need to set up a Kubernetes HPA object that automatically scales the number of Pods based on CPU or memory utilization, and you might also use a Kubernetes Ingress or Service object to distribute traffic to your Pods.</a:t>
            </a:r>
          </a:p>
          <a:p>
            <a:r>
              <a:rPr lang="en-US" dirty="0"/>
              <a:t>Command- </a:t>
            </a:r>
            <a:r>
              <a:rPr lang="en-US" dirty="0" err="1"/>
              <a:t>kubectl</a:t>
            </a:r>
            <a:r>
              <a:rPr lang="en-US" dirty="0"/>
              <a:t> </a:t>
            </a:r>
            <a:r>
              <a:rPr lang="en-US" dirty="0" err="1"/>
              <a:t>autoscale</a:t>
            </a:r>
            <a:r>
              <a:rPr lang="en-US" dirty="0"/>
              <a:t> deployment/</a:t>
            </a:r>
            <a:r>
              <a:rPr lang="en-US" dirty="0" err="1"/>
              <a:t>replicaset</a:t>
            </a:r>
            <a:r>
              <a:rPr lang="en-US" dirty="0"/>
              <a:t> &lt;deployment/</a:t>
            </a:r>
            <a:r>
              <a:rPr lang="en-US" dirty="0" err="1"/>
              <a:t>replicaset</a:t>
            </a:r>
            <a:r>
              <a:rPr lang="en-US" dirty="0"/>
              <a:t>-name&gt; --</a:t>
            </a:r>
            <a:r>
              <a:rPr lang="en-US" dirty="0" err="1"/>
              <a:t>cpu</a:t>
            </a:r>
            <a:r>
              <a:rPr lang="en-US" dirty="0"/>
              <a:t>-percent=&lt;target-percent&gt; --min=&lt;min-replicas&gt; --max=&lt;max-replicas&gt;</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Your application needs to process data from an external message queue that requires a long-lived connection. How would you deploy a message consumer as a Kubernetes Pod, and how would you ensure that the Pod can maintain a persistent connection to the message queue?</a:t>
            </a:r>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Connecting to an external message queue: You would need to use a Kubernetes Pod or Deployment object to run the message consumer, and you might also use a Kubernetes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ConfigMap</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store the message queue configuration and a Kubernetes Service object to provide a stable network address.</a:t>
            </a:r>
          </a:p>
          <a:p>
            <a:endParaRPr lang="en-US" dirty="0"/>
          </a:p>
        </p:txBody>
      </p:sp>
    </p:spTree>
    <p:extLst>
      <p:ext uri="{BB962C8B-B14F-4D97-AF65-F5344CB8AC3E}">
        <p14:creationId xmlns:p14="http://schemas.microsoft.com/office/powerpoint/2010/main" val="227806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FE679A-71CC-4C9C-B669-89E442351052}"/>
              </a:ext>
            </a:extLst>
          </p:cNvPr>
          <p:cNvSpPr/>
          <p:nvPr/>
        </p:nvSpPr>
        <p:spPr>
          <a:xfrm>
            <a:off x="4499249" y="2967335"/>
            <a:ext cx="319350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QUIZ TIME</a:t>
            </a:r>
          </a:p>
        </p:txBody>
      </p:sp>
    </p:spTree>
    <p:extLst>
      <p:ext uri="{BB962C8B-B14F-4D97-AF65-F5344CB8AC3E}">
        <p14:creationId xmlns:p14="http://schemas.microsoft.com/office/powerpoint/2010/main" val="2162560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701780-AA76-4658-A271-DDF8F736105B}"/>
              </a:ext>
            </a:extLst>
          </p:cNvPr>
          <p:cNvSpPr txBox="1"/>
          <p:nvPr/>
        </p:nvSpPr>
        <p:spPr>
          <a:xfrm>
            <a:off x="1021080" y="805815"/>
            <a:ext cx="9094470" cy="5909310"/>
          </a:xfrm>
          <a:prstGeom prst="rect">
            <a:avLst/>
          </a:prstGeom>
          <a:noFill/>
        </p:spPr>
        <p:txBody>
          <a:bodyPr wrap="square" rtlCol="0">
            <a:spAutoFit/>
          </a:bodyPr>
          <a:lstStyle/>
          <a:p>
            <a:r>
              <a:rPr lang="en-US" dirty="0">
                <a:latin typeface="Söhne"/>
              </a:rPr>
              <a:t>1. What is a Kubernetes resource request? </a:t>
            </a:r>
          </a:p>
          <a:p>
            <a:r>
              <a:rPr lang="en-US" dirty="0">
                <a:latin typeface="Söhne"/>
              </a:rPr>
              <a:t>a. The minimum amount of a resource that a container requires to run </a:t>
            </a:r>
          </a:p>
          <a:p>
            <a:r>
              <a:rPr lang="en-US" dirty="0">
                <a:latin typeface="Söhne"/>
              </a:rPr>
              <a:t>b. The maximum amount of a resource that a container requires to run </a:t>
            </a:r>
          </a:p>
          <a:p>
            <a:r>
              <a:rPr lang="en-US" dirty="0">
                <a:latin typeface="Söhne"/>
              </a:rPr>
              <a:t>c. The total amount of a resource available on a Kubernetes node</a:t>
            </a:r>
          </a:p>
          <a:p>
            <a:pPr lvl="8"/>
            <a:r>
              <a:rPr lang="en-US" dirty="0">
                <a:latin typeface="Söhne"/>
              </a:rPr>
              <a:t>                                                    ANS - A</a:t>
            </a:r>
          </a:p>
          <a:p>
            <a:pPr marL="342900" indent="-342900">
              <a:buAutoNum type="alphaLcPeriod"/>
            </a:pPr>
            <a:endParaRPr lang="en-US" dirty="0">
              <a:latin typeface="Söhne"/>
            </a:endParaRPr>
          </a:p>
          <a:p>
            <a:r>
              <a:rPr lang="en-US" dirty="0">
                <a:latin typeface="Söhne"/>
              </a:rPr>
              <a:t>2. What is a Kubernetes resource limit? </a:t>
            </a:r>
          </a:p>
          <a:p>
            <a:r>
              <a:rPr lang="en-US" dirty="0">
                <a:latin typeface="Söhne"/>
              </a:rPr>
              <a:t>a. The minimum amount of a resource that a container requires to run </a:t>
            </a:r>
          </a:p>
          <a:p>
            <a:r>
              <a:rPr lang="en-US" dirty="0">
                <a:latin typeface="Söhne"/>
              </a:rPr>
              <a:t>b. The maximum amount of a resource that a container requires to run </a:t>
            </a:r>
          </a:p>
          <a:p>
            <a:r>
              <a:rPr lang="en-US" dirty="0">
                <a:latin typeface="Söhne"/>
              </a:rPr>
              <a:t>c. The total amount of a resource available on a Kubernetes node</a:t>
            </a:r>
          </a:p>
          <a:p>
            <a:pPr lvl="8"/>
            <a:r>
              <a:rPr lang="en-US" dirty="0">
                <a:latin typeface="Söhne"/>
              </a:rPr>
              <a:t>                                                    ANS - B</a:t>
            </a:r>
          </a:p>
          <a:p>
            <a:endParaRPr lang="en-US" dirty="0">
              <a:latin typeface="Söhne"/>
            </a:endParaRPr>
          </a:p>
          <a:p>
            <a:pPr marL="342900" indent="-342900">
              <a:buAutoNum type="alphaLcPeriod"/>
            </a:pPr>
            <a:endParaRPr lang="en-US" dirty="0">
              <a:latin typeface="Söhne"/>
            </a:endParaRPr>
          </a:p>
          <a:p>
            <a:r>
              <a:rPr lang="en-US" dirty="0">
                <a:latin typeface="Söhne"/>
              </a:rPr>
              <a:t>3. What is a Kubernetes Volume? </a:t>
            </a:r>
          </a:p>
          <a:p>
            <a:r>
              <a:rPr lang="en-US" dirty="0">
                <a:latin typeface="Söhne"/>
              </a:rPr>
              <a:t>a. A container image </a:t>
            </a:r>
          </a:p>
          <a:p>
            <a:r>
              <a:rPr lang="en-US" dirty="0">
                <a:latin typeface="Söhne"/>
              </a:rPr>
              <a:t>b. A logical host for containers </a:t>
            </a:r>
          </a:p>
          <a:p>
            <a:r>
              <a:rPr lang="en-US" dirty="0">
                <a:latin typeface="Söhne"/>
              </a:rPr>
              <a:t>c. A persistent storage location for a container </a:t>
            </a:r>
          </a:p>
          <a:p>
            <a:r>
              <a:rPr lang="en-US" dirty="0">
                <a:latin typeface="Söhne"/>
              </a:rPr>
              <a:t>d. A Kubernetes node</a:t>
            </a:r>
          </a:p>
          <a:p>
            <a:pPr lvl="8"/>
            <a:r>
              <a:rPr lang="en-US" dirty="0">
                <a:latin typeface="Söhne"/>
              </a:rPr>
              <a:t>                                                    ANS - C</a:t>
            </a:r>
          </a:p>
          <a:p>
            <a:endParaRPr lang="en-US" dirty="0">
              <a:latin typeface="Söhne"/>
            </a:endParaRPr>
          </a:p>
          <a:p>
            <a:endParaRPr lang="en-US" dirty="0">
              <a:effectLst>
                <a:outerShdw blurRad="50800" dist="50800" dir="5400000" algn="ctr" rotWithShape="0">
                  <a:schemeClr val="tx1"/>
                </a:outerShdw>
              </a:effectLst>
            </a:endParaRPr>
          </a:p>
        </p:txBody>
      </p:sp>
    </p:spTree>
    <p:extLst>
      <p:ext uri="{BB962C8B-B14F-4D97-AF65-F5344CB8AC3E}">
        <p14:creationId xmlns:p14="http://schemas.microsoft.com/office/powerpoint/2010/main" val="35128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6"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658FFE19-55E2-4767-9DE6-28689BB0796E}"/>
              </a:ext>
            </a:extLst>
          </p:cNvPr>
          <p:cNvSpPr txBox="1"/>
          <p:nvPr/>
        </p:nvSpPr>
        <p:spPr>
          <a:xfrm>
            <a:off x="1119322" y="1349257"/>
            <a:ext cx="4053545" cy="430009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2400" b="1" dirty="0"/>
              <a:t>ARCHITECTURE</a:t>
            </a:r>
          </a:p>
          <a:p>
            <a:pPr>
              <a:lnSpc>
                <a:spcPct val="90000"/>
              </a:lnSpc>
              <a:spcAft>
                <a:spcPts val="600"/>
              </a:spcAft>
            </a:pPr>
            <a:endParaRPr lang="en-US" sz="1400" dirty="0"/>
          </a:p>
          <a:p>
            <a:pPr marL="285750" indent="-228600">
              <a:lnSpc>
                <a:spcPct val="90000"/>
              </a:lnSpc>
              <a:spcAft>
                <a:spcPts val="600"/>
              </a:spcAft>
              <a:buFont typeface="Arial" panose="020B0604020202020204" pitchFamily="34" charset="0"/>
              <a:buChar char="•"/>
            </a:pPr>
            <a:r>
              <a:rPr lang="en-US" sz="1400" b="1" dirty="0"/>
              <a:t>API Server</a:t>
            </a:r>
            <a:r>
              <a:rPr lang="en-US" sz="1400" dirty="0"/>
              <a:t> –  Front end for k8s</a:t>
            </a:r>
          </a:p>
          <a:p>
            <a:pPr marL="285750" indent="-228600">
              <a:lnSpc>
                <a:spcPct val="90000"/>
              </a:lnSpc>
              <a:spcAft>
                <a:spcPts val="600"/>
              </a:spcAft>
              <a:buFont typeface="Arial" panose="020B0604020202020204" pitchFamily="34" charset="0"/>
              <a:buChar char="•"/>
            </a:pPr>
            <a:r>
              <a:rPr lang="en-US" sz="1400" b="1" dirty="0"/>
              <a:t>ETCD</a:t>
            </a:r>
            <a:r>
              <a:rPr lang="en-US" sz="1400" dirty="0"/>
              <a:t> –    Distributed reliable key-value store used by k8s to store all data used to manage the cluster</a:t>
            </a:r>
          </a:p>
          <a:p>
            <a:pPr marL="285750" indent="-228600">
              <a:lnSpc>
                <a:spcPct val="90000"/>
              </a:lnSpc>
              <a:spcAft>
                <a:spcPts val="600"/>
              </a:spcAft>
              <a:buFont typeface="Arial" panose="020B0604020202020204" pitchFamily="34" charset="0"/>
              <a:buChar char="•"/>
            </a:pPr>
            <a:r>
              <a:rPr lang="en-US" sz="1400" b="1" dirty="0"/>
              <a:t>Scheduler</a:t>
            </a:r>
            <a:r>
              <a:rPr lang="en-US" sz="1400" dirty="0"/>
              <a:t> – Distributes work or containers across the nodes</a:t>
            </a:r>
          </a:p>
          <a:p>
            <a:pPr marL="285750" indent="-228600">
              <a:lnSpc>
                <a:spcPct val="90000"/>
              </a:lnSpc>
              <a:spcAft>
                <a:spcPts val="600"/>
              </a:spcAft>
              <a:buFont typeface="Arial" panose="020B0604020202020204" pitchFamily="34" charset="0"/>
              <a:buChar char="•"/>
            </a:pPr>
            <a:r>
              <a:rPr lang="en-US" sz="1400" b="1" dirty="0"/>
              <a:t>Controller</a:t>
            </a:r>
            <a:r>
              <a:rPr lang="en-US" sz="1400" dirty="0"/>
              <a:t> –  Brain behind orchestration- responsible for decision making such as to bring up new containers in case of failure</a:t>
            </a:r>
          </a:p>
          <a:p>
            <a:pPr marL="285750" indent="-228600">
              <a:lnSpc>
                <a:spcPct val="90000"/>
              </a:lnSpc>
              <a:spcAft>
                <a:spcPts val="600"/>
              </a:spcAft>
              <a:buFont typeface="Arial" panose="020B0604020202020204" pitchFamily="34" charset="0"/>
              <a:buChar char="•"/>
            </a:pPr>
            <a:r>
              <a:rPr lang="en-US" sz="1400" b="1" dirty="0" err="1"/>
              <a:t>Kubelet</a:t>
            </a:r>
            <a:r>
              <a:rPr lang="en-US" sz="1400" dirty="0"/>
              <a:t> – Ensures that containers are running as expected</a:t>
            </a:r>
          </a:p>
          <a:p>
            <a:pPr marL="285750" indent="-228600">
              <a:lnSpc>
                <a:spcPct val="90000"/>
              </a:lnSpc>
              <a:spcAft>
                <a:spcPts val="600"/>
              </a:spcAft>
              <a:buFont typeface="Arial" panose="020B0604020202020204" pitchFamily="34" charset="0"/>
              <a:buChar char="•"/>
            </a:pPr>
            <a:r>
              <a:rPr lang="en-US" sz="1400" b="1" dirty="0" err="1"/>
              <a:t>Kube</a:t>
            </a:r>
            <a:r>
              <a:rPr lang="en-US" sz="1400" b="1" dirty="0"/>
              <a:t>-proxy</a:t>
            </a:r>
            <a:r>
              <a:rPr lang="en-US" sz="1400" dirty="0"/>
              <a:t> - network proxy that runs on each node in a Kubernetes cluster. It provides network connectivity to Kubernetes services and enables communication between different pods in the cluster.</a:t>
            </a:r>
          </a:p>
          <a:p>
            <a:pPr marL="285750" indent="-228600">
              <a:lnSpc>
                <a:spcPct val="90000"/>
              </a:lnSpc>
              <a:spcAft>
                <a:spcPts val="600"/>
              </a:spcAft>
              <a:buFont typeface="Arial" panose="020B0604020202020204" pitchFamily="34" charset="0"/>
              <a:buChar char="•"/>
            </a:pPr>
            <a:r>
              <a:rPr lang="en-US" sz="1400" b="1" dirty="0"/>
              <a:t>Container runtime</a:t>
            </a:r>
            <a:r>
              <a:rPr lang="en-US" sz="1400" dirty="0"/>
              <a:t> –  Underlying software that runs container (docker)</a:t>
            </a:r>
          </a:p>
          <a:p>
            <a:pPr marL="57150">
              <a:lnSpc>
                <a:spcPct val="90000"/>
              </a:lnSpc>
              <a:spcAft>
                <a:spcPts val="600"/>
              </a:spcAft>
            </a:pPr>
            <a:endParaRPr lang="en-US" sz="1400" dirty="0"/>
          </a:p>
          <a:p>
            <a:pPr marL="285750" indent="-228600">
              <a:lnSpc>
                <a:spcPct val="90000"/>
              </a:lnSpc>
              <a:spcAft>
                <a:spcPts val="600"/>
              </a:spcAft>
              <a:buFont typeface="Arial" panose="020B0604020202020204" pitchFamily="34" charset="0"/>
              <a:buChar char="•"/>
            </a:pPr>
            <a:endParaRPr lang="en-US" sz="1400" dirty="0"/>
          </a:p>
        </p:txBody>
      </p:sp>
      <p:pic>
        <p:nvPicPr>
          <p:cNvPr id="3" name="Picture 2">
            <a:extLst>
              <a:ext uri="{FF2B5EF4-FFF2-40B4-BE49-F238E27FC236}">
                <a16:creationId xmlns:a16="http://schemas.microsoft.com/office/drawing/2014/main" id="{0391F714-E3BB-4DF0-8875-D02A52EC8D60}"/>
              </a:ext>
            </a:extLst>
          </p:cNvPr>
          <p:cNvPicPr>
            <a:picLocks noChangeAspect="1"/>
          </p:cNvPicPr>
          <p:nvPr/>
        </p:nvPicPr>
        <p:blipFill rotWithShape="1">
          <a:blip r:embed="rId2"/>
          <a:srcRect l="9536" t="13750" r="-9499" b="-11948"/>
          <a:stretch/>
        </p:blipFill>
        <p:spPr>
          <a:xfrm>
            <a:off x="5618603" y="2177171"/>
            <a:ext cx="6570350" cy="4705665"/>
          </a:xfrm>
          <a:prstGeom prst="rect">
            <a:avLst/>
          </a:prstGeom>
        </p:spPr>
      </p:pic>
    </p:spTree>
    <p:extLst>
      <p:ext uri="{BB962C8B-B14F-4D97-AF65-F5344CB8AC3E}">
        <p14:creationId xmlns:p14="http://schemas.microsoft.com/office/powerpoint/2010/main" val="49712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CBBF2-B25F-4304-80AC-CF7F5257B62F}"/>
              </a:ext>
            </a:extLst>
          </p:cNvPr>
          <p:cNvSpPr txBox="1"/>
          <p:nvPr/>
        </p:nvSpPr>
        <p:spPr>
          <a:xfrm>
            <a:off x="718185" y="612844"/>
            <a:ext cx="10755630" cy="7017306"/>
          </a:xfrm>
          <a:prstGeom prst="rect">
            <a:avLst/>
          </a:prstGeom>
          <a:noFill/>
        </p:spPr>
        <p:txBody>
          <a:bodyPr wrap="square" rtlCol="0">
            <a:spAutoFit/>
          </a:bodyPr>
          <a:lstStyle/>
          <a:p>
            <a:r>
              <a:rPr lang="en-US" b="0" i="0" dirty="0">
                <a:effectLst/>
                <a:latin typeface="Söhne"/>
              </a:rPr>
              <a:t>4. What is a Kubernetes Network Policy? </a:t>
            </a:r>
          </a:p>
          <a:p>
            <a:r>
              <a:rPr lang="en-US" b="0" i="0" dirty="0">
                <a:effectLst/>
                <a:latin typeface="Söhne"/>
              </a:rPr>
              <a:t>a. A configuration option that sets the minimum and maximum resource requests and limits for a container </a:t>
            </a:r>
          </a:p>
          <a:p>
            <a:r>
              <a:rPr lang="en-US" b="0" i="0" dirty="0">
                <a:effectLst/>
                <a:latin typeface="Söhne"/>
              </a:rPr>
              <a:t>b. A configuration option that provides a container with a specific security context </a:t>
            </a:r>
          </a:p>
          <a:p>
            <a:r>
              <a:rPr lang="en-US" b="0" i="0" dirty="0">
                <a:effectLst/>
                <a:latin typeface="Söhne"/>
              </a:rPr>
              <a:t>c. A configuration option that sets up network policies for a container </a:t>
            </a:r>
          </a:p>
          <a:p>
            <a:r>
              <a:rPr lang="en-US" b="0" i="0" dirty="0">
                <a:effectLst/>
                <a:latin typeface="Söhne"/>
              </a:rPr>
              <a:t>d. A configuration option that specifies taints and tolerations for a node</a:t>
            </a:r>
          </a:p>
          <a:p>
            <a:pPr lvl="8"/>
            <a:r>
              <a:rPr lang="en-US" b="0" i="0" dirty="0">
                <a:effectLst/>
                <a:latin typeface="Söhne"/>
              </a:rPr>
              <a:t>                                                                  ANS - C</a:t>
            </a:r>
          </a:p>
          <a:p>
            <a:pPr marL="342900" indent="-342900">
              <a:buAutoNum type="alphaLcPeriod"/>
            </a:pPr>
            <a:endParaRPr lang="en-US" b="0" i="0" dirty="0">
              <a:effectLst/>
              <a:latin typeface="Söhne"/>
            </a:endParaRPr>
          </a:p>
          <a:p>
            <a:r>
              <a:rPr lang="en-US" b="0" i="0" dirty="0">
                <a:effectLst/>
                <a:latin typeface="Söhne"/>
              </a:rPr>
              <a:t>5. What is the purpose of a Kubernetes Volume? </a:t>
            </a:r>
          </a:p>
          <a:p>
            <a:r>
              <a:rPr lang="en-US" b="0" i="0" dirty="0">
                <a:effectLst/>
                <a:latin typeface="Söhne"/>
              </a:rPr>
              <a:t>a. To provide a persistent storage location for a container </a:t>
            </a:r>
          </a:p>
          <a:p>
            <a:r>
              <a:rPr lang="en-US" b="0" i="0" dirty="0">
                <a:effectLst/>
                <a:latin typeface="Söhne"/>
              </a:rPr>
              <a:t>b. To manage the deployment and scaling of containers </a:t>
            </a:r>
          </a:p>
          <a:p>
            <a:r>
              <a:rPr lang="en-US" b="0" i="0" dirty="0">
                <a:effectLst/>
                <a:latin typeface="Söhne"/>
              </a:rPr>
              <a:t>c. To store the configuration of the Kubernetes objects</a:t>
            </a:r>
          </a:p>
          <a:p>
            <a:r>
              <a:rPr lang="en-US" b="0" i="0" dirty="0">
                <a:effectLst/>
                <a:latin typeface="Söhne"/>
              </a:rPr>
              <a:t>d. To provide access to a set of </a:t>
            </a:r>
            <a:r>
              <a:rPr lang="en-US" dirty="0">
                <a:latin typeface="Söhne"/>
              </a:rPr>
              <a:t>containers</a:t>
            </a:r>
          </a:p>
          <a:p>
            <a:pPr lvl="8"/>
            <a:r>
              <a:rPr lang="en-US" dirty="0">
                <a:latin typeface="Söhne"/>
              </a:rPr>
              <a:t>                                                                  ANS - A</a:t>
            </a:r>
          </a:p>
          <a:p>
            <a:pPr marL="342900" indent="-342900">
              <a:buAutoNum type="alphaLcPeriod"/>
            </a:pPr>
            <a:endParaRPr lang="en-US" b="0" i="0" dirty="0">
              <a:effectLst/>
              <a:latin typeface="Söhne"/>
            </a:endParaRPr>
          </a:p>
          <a:p>
            <a:pPr marL="342900" indent="-342900">
              <a:buAutoNum type="alphaLcPeriod"/>
            </a:pPr>
            <a:endParaRPr lang="en-US" b="0" i="0" dirty="0">
              <a:effectLst/>
              <a:latin typeface="Söhne"/>
            </a:endParaRPr>
          </a:p>
          <a:p>
            <a:r>
              <a:rPr lang="en-US" b="0" i="0" dirty="0">
                <a:effectLst/>
                <a:latin typeface="Söhne"/>
              </a:rPr>
              <a:t>6. What is a Kubernetes </a:t>
            </a:r>
            <a:r>
              <a:rPr lang="en-US" b="0" i="0" dirty="0" err="1">
                <a:effectLst/>
                <a:latin typeface="Söhne"/>
              </a:rPr>
              <a:t>ConfigMap</a:t>
            </a:r>
            <a:r>
              <a:rPr lang="en-US" b="0" i="0" dirty="0">
                <a:effectLst/>
                <a:latin typeface="Söhne"/>
              </a:rPr>
              <a:t>? </a:t>
            </a:r>
          </a:p>
          <a:p>
            <a:r>
              <a:rPr lang="en-US" b="0" i="0" dirty="0">
                <a:effectLst/>
                <a:latin typeface="Söhne"/>
              </a:rPr>
              <a:t>a. A container image </a:t>
            </a:r>
          </a:p>
          <a:p>
            <a:r>
              <a:rPr lang="en-US" b="0" i="0" dirty="0">
                <a:effectLst/>
                <a:latin typeface="Söhne"/>
              </a:rPr>
              <a:t>b. A Kubernetes object that stores configuration data in key-value pairs</a:t>
            </a:r>
          </a:p>
          <a:p>
            <a:r>
              <a:rPr lang="en-US" b="0" i="0" dirty="0">
                <a:effectLst/>
                <a:latin typeface="Söhne"/>
              </a:rPr>
              <a:t>c. A logical host for containers </a:t>
            </a:r>
          </a:p>
          <a:p>
            <a:r>
              <a:rPr lang="en-US" b="0" i="0" dirty="0">
                <a:effectLst/>
                <a:latin typeface="Söhne"/>
              </a:rPr>
              <a:t>d. A persistent storage location for a </a:t>
            </a:r>
            <a:r>
              <a:rPr lang="en-US" dirty="0">
                <a:latin typeface="Söhne"/>
              </a:rPr>
              <a:t>container</a:t>
            </a:r>
          </a:p>
          <a:p>
            <a:pPr lvl="8"/>
            <a:r>
              <a:rPr lang="en-US" dirty="0">
                <a:latin typeface="Söhne"/>
              </a:rPr>
              <a:t>                                                                  ANS - B</a:t>
            </a:r>
          </a:p>
          <a:p>
            <a:endParaRPr lang="en-US" b="0" i="0" dirty="0">
              <a:effectLst/>
              <a:latin typeface="Söhne"/>
            </a:endParaRPr>
          </a:p>
          <a:p>
            <a:endParaRPr lang="en-US" b="0" i="0" dirty="0">
              <a:effectLst/>
              <a:latin typeface="Söhne"/>
            </a:endParaRPr>
          </a:p>
          <a:p>
            <a:endParaRPr lang="en-US" b="0" i="0" dirty="0">
              <a:effectLst/>
              <a:latin typeface="Söhne"/>
            </a:endParaRPr>
          </a:p>
          <a:p>
            <a:endParaRPr lang="en-US" dirty="0"/>
          </a:p>
        </p:txBody>
      </p:sp>
    </p:spTree>
    <p:extLst>
      <p:ext uri="{BB962C8B-B14F-4D97-AF65-F5344CB8AC3E}">
        <p14:creationId xmlns:p14="http://schemas.microsoft.com/office/powerpoint/2010/main" val="9227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ACCD6-9637-43D6-87E8-DDD4675F7551}"/>
              </a:ext>
            </a:extLst>
          </p:cNvPr>
          <p:cNvSpPr txBox="1"/>
          <p:nvPr/>
        </p:nvSpPr>
        <p:spPr>
          <a:xfrm>
            <a:off x="1291590" y="731520"/>
            <a:ext cx="8515350" cy="6186309"/>
          </a:xfrm>
          <a:prstGeom prst="rect">
            <a:avLst/>
          </a:prstGeom>
          <a:noFill/>
        </p:spPr>
        <p:txBody>
          <a:bodyPr wrap="square" rtlCol="0">
            <a:spAutoFit/>
          </a:bodyPr>
          <a:lstStyle/>
          <a:p>
            <a:r>
              <a:rPr lang="en-US" b="0" i="0" dirty="0">
                <a:effectLst/>
                <a:latin typeface="Söhne"/>
              </a:rPr>
              <a:t>7. What is a Kubernetes Security Context? </a:t>
            </a:r>
          </a:p>
          <a:p>
            <a:r>
              <a:rPr lang="en-US" b="0" i="0" dirty="0">
                <a:effectLst/>
                <a:latin typeface="Söhne"/>
              </a:rPr>
              <a:t>a. A configuration option that sets the minimum and maximum resource requests and limits for a container </a:t>
            </a:r>
          </a:p>
          <a:p>
            <a:r>
              <a:rPr lang="en-US" b="0" i="0" dirty="0">
                <a:effectLst/>
                <a:latin typeface="Söhne"/>
              </a:rPr>
              <a:t>b.</a:t>
            </a:r>
            <a:r>
              <a:rPr lang="en-US" dirty="0"/>
              <a:t> Allows to control security attributes of Pod or container.</a:t>
            </a:r>
            <a:endParaRPr lang="en-US" b="0" i="0" dirty="0">
              <a:effectLst/>
              <a:latin typeface="Söhne"/>
            </a:endParaRPr>
          </a:p>
          <a:p>
            <a:r>
              <a:rPr lang="en-US" b="0" i="0" dirty="0">
                <a:effectLst/>
                <a:latin typeface="Söhne"/>
              </a:rPr>
              <a:t>c. A configuration option that sets up network policies for a container </a:t>
            </a:r>
          </a:p>
          <a:p>
            <a:r>
              <a:rPr lang="en-US" b="0" i="0" dirty="0">
                <a:effectLst/>
                <a:latin typeface="Söhne"/>
              </a:rPr>
              <a:t>d. A configuration option that specifies taints and tolerations for a node</a:t>
            </a:r>
            <a:endParaRPr lang="en-US" dirty="0">
              <a:latin typeface="Söhne"/>
            </a:endParaRPr>
          </a:p>
          <a:p>
            <a:pPr lvl="8"/>
            <a:r>
              <a:rPr lang="en-US" dirty="0">
                <a:latin typeface="Söhne"/>
              </a:rPr>
              <a:t>                                                                  ANS - B</a:t>
            </a:r>
            <a:endParaRPr lang="en-US" b="0" i="0" dirty="0">
              <a:effectLst/>
              <a:latin typeface="Söhne"/>
            </a:endParaRPr>
          </a:p>
          <a:p>
            <a:endParaRPr lang="en-US" b="0" i="0" dirty="0">
              <a:effectLst/>
              <a:latin typeface="Söhne"/>
            </a:endParaRPr>
          </a:p>
          <a:p>
            <a:r>
              <a:rPr lang="en-US" b="0" i="0" dirty="0">
                <a:effectLst/>
                <a:latin typeface="Söhne"/>
              </a:rPr>
              <a:t>8. What is a Kubernetes Secret? </a:t>
            </a:r>
          </a:p>
          <a:p>
            <a:r>
              <a:rPr lang="en-US" b="0" i="0" dirty="0">
                <a:effectLst/>
                <a:latin typeface="Söhne"/>
              </a:rPr>
              <a:t>a. A logical host for containers</a:t>
            </a:r>
          </a:p>
          <a:p>
            <a:r>
              <a:rPr lang="en-US" b="0" i="0" dirty="0">
                <a:effectLst/>
                <a:latin typeface="Söhne"/>
              </a:rPr>
              <a:t>b. A Kubernetes object that stores sensitive data in key-value pairs </a:t>
            </a:r>
          </a:p>
          <a:p>
            <a:r>
              <a:rPr lang="en-US" b="0" i="0" dirty="0">
                <a:effectLst/>
                <a:latin typeface="Söhne"/>
              </a:rPr>
              <a:t>c. A container image </a:t>
            </a:r>
          </a:p>
          <a:p>
            <a:r>
              <a:rPr lang="en-US" b="0" i="0" dirty="0">
                <a:effectLst/>
                <a:latin typeface="Söhne"/>
              </a:rPr>
              <a:t>d. A persistent storage location for a container</a:t>
            </a:r>
            <a:endParaRPr lang="en-US" dirty="0">
              <a:latin typeface="Söhne"/>
            </a:endParaRPr>
          </a:p>
          <a:p>
            <a:pPr lvl="8"/>
            <a:r>
              <a:rPr lang="en-US" dirty="0">
                <a:latin typeface="Söhne"/>
              </a:rPr>
              <a:t>                                                                  ANS - B</a:t>
            </a:r>
            <a:endParaRPr lang="en-US" b="0" i="0" dirty="0">
              <a:effectLst/>
              <a:latin typeface="Söhne"/>
            </a:endParaRPr>
          </a:p>
          <a:p>
            <a:endParaRPr lang="en-US" dirty="0">
              <a:latin typeface="Söhne"/>
            </a:endParaRPr>
          </a:p>
          <a:p>
            <a:r>
              <a:rPr lang="en-US" b="0" i="0" dirty="0">
                <a:effectLst/>
                <a:latin typeface="Söhne"/>
              </a:rPr>
              <a:t>9. What is the purpose of a Kubernetes Taint? </a:t>
            </a:r>
          </a:p>
          <a:p>
            <a:r>
              <a:rPr lang="en-US" b="0" i="0" dirty="0">
                <a:effectLst/>
                <a:latin typeface="Söhne"/>
              </a:rPr>
              <a:t>a. To specify the resources required by a container </a:t>
            </a:r>
          </a:p>
          <a:p>
            <a:r>
              <a:rPr lang="en-US" b="0" i="0" dirty="0">
                <a:effectLst/>
                <a:latin typeface="Söhne"/>
              </a:rPr>
              <a:t>b. To specify the resources available on a node </a:t>
            </a:r>
          </a:p>
          <a:p>
            <a:r>
              <a:rPr lang="en-US" b="0" i="0" dirty="0">
                <a:effectLst/>
                <a:latin typeface="Söhne"/>
              </a:rPr>
              <a:t>c. To mark a node as un-schedulable </a:t>
            </a:r>
          </a:p>
          <a:p>
            <a:r>
              <a:rPr lang="en-US" b="0" i="0" dirty="0">
                <a:effectLst/>
                <a:latin typeface="Söhne"/>
              </a:rPr>
              <a:t>d. To provide a container with a specific security context</a:t>
            </a:r>
            <a:endParaRPr lang="en-US" dirty="0">
              <a:latin typeface="Söhne"/>
            </a:endParaRPr>
          </a:p>
          <a:p>
            <a:pPr lvl="8"/>
            <a:r>
              <a:rPr lang="en-US" dirty="0">
                <a:latin typeface="Söhne"/>
              </a:rPr>
              <a:t>                                                                  ANS - C</a:t>
            </a:r>
            <a:endParaRPr lang="en-US" b="0" i="0" dirty="0">
              <a:effectLst/>
              <a:latin typeface="Söhne"/>
            </a:endParaRPr>
          </a:p>
          <a:p>
            <a:endParaRPr lang="en-US" dirty="0"/>
          </a:p>
        </p:txBody>
      </p:sp>
    </p:spTree>
    <p:extLst>
      <p:ext uri="{BB962C8B-B14F-4D97-AF65-F5344CB8AC3E}">
        <p14:creationId xmlns:p14="http://schemas.microsoft.com/office/powerpoint/2010/main" val="156427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6DA502-D834-4BCD-A71E-F6E5324B9945}"/>
              </a:ext>
            </a:extLst>
          </p:cNvPr>
          <p:cNvSpPr txBox="1"/>
          <p:nvPr/>
        </p:nvSpPr>
        <p:spPr>
          <a:xfrm>
            <a:off x="1454227" y="1090670"/>
            <a:ext cx="8934679" cy="5909310"/>
          </a:xfrm>
          <a:prstGeom prst="rect">
            <a:avLst/>
          </a:prstGeom>
          <a:noFill/>
        </p:spPr>
        <p:txBody>
          <a:bodyPr wrap="square" rtlCol="0">
            <a:spAutoFit/>
          </a:bodyPr>
          <a:lstStyle/>
          <a:p>
            <a:pPr algn="l"/>
            <a:r>
              <a:rPr lang="en-US" dirty="0">
                <a:latin typeface="Söhne"/>
              </a:rPr>
              <a:t>10. </a:t>
            </a:r>
            <a:r>
              <a:rPr lang="en-US" b="0" i="0" dirty="0">
                <a:effectLst/>
                <a:latin typeface="Söhne"/>
              </a:rPr>
              <a:t>Which cloud service provides a fully-managed Kubernetes offering? </a:t>
            </a:r>
          </a:p>
          <a:p>
            <a:pPr marL="342900" indent="-342900" algn="l">
              <a:buAutoNum type="alphaLcParenR"/>
            </a:pPr>
            <a:r>
              <a:rPr lang="en-US" b="0" i="0" dirty="0">
                <a:effectLst/>
                <a:latin typeface="Söhne"/>
              </a:rPr>
              <a:t>Amazon Web Services (AWS) </a:t>
            </a:r>
          </a:p>
          <a:p>
            <a:pPr algn="l"/>
            <a:r>
              <a:rPr lang="en-US" b="0" i="0" dirty="0">
                <a:effectLst/>
                <a:latin typeface="Söhne"/>
              </a:rPr>
              <a:t>b) Microsoft Azure </a:t>
            </a:r>
          </a:p>
          <a:p>
            <a:pPr algn="l"/>
            <a:r>
              <a:rPr lang="en-US" b="0" i="0" dirty="0">
                <a:effectLst/>
                <a:latin typeface="Söhne"/>
              </a:rPr>
              <a:t>c) Google Cloud Platform (GCP) </a:t>
            </a:r>
          </a:p>
          <a:p>
            <a:r>
              <a:rPr lang="en-US" b="0" i="0" dirty="0">
                <a:effectLst/>
                <a:latin typeface="Söhne"/>
              </a:rPr>
              <a:t>d) All of the above</a:t>
            </a:r>
            <a:endParaRPr lang="en-US" dirty="0">
              <a:latin typeface="Söhne"/>
            </a:endParaRPr>
          </a:p>
          <a:p>
            <a:pPr lvl="8"/>
            <a:r>
              <a:rPr lang="en-US" dirty="0">
                <a:latin typeface="Söhne"/>
              </a:rPr>
              <a:t>                                                                  ANS - D</a:t>
            </a:r>
            <a:endParaRPr lang="en-US" b="0" i="0" dirty="0">
              <a:effectLst/>
              <a:latin typeface="Söhne"/>
            </a:endParaRPr>
          </a:p>
          <a:p>
            <a:pPr algn="l"/>
            <a:endParaRPr lang="en-US" dirty="0">
              <a:latin typeface="Söhne"/>
            </a:endParaRPr>
          </a:p>
          <a:p>
            <a:r>
              <a:rPr lang="en-US" b="0" i="0" dirty="0">
                <a:effectLst/>
                <a:latin typeface="Söhne"/>
              </a:rPr>
              <a:t>11. Why is Kubernetes important? </a:t>
            </a:r>
          </a:p>
          <a:p>
            <a:pPr marL="342900" indent="-342900">
              <a:buAutoNum type="alphaLcParenR"/>
            </a:pPr>
            <a:r>
              <a:rPr lang="en-US" b="0" i="0" dirty="0">
                <a:effectLst/>
                <a:latin typeface="Söhne"/>
              </a:rPr>
              <a:t>It allows for easy deployment and management of containerized applications </a:t>
            </a:r>
          </a:p>
          <a:p>
            <a:r>
              <a:rPr lang="en-US" b="0" i="0" dirty="0">
                <a:effectLst/>
                <a:latin typeface="Söhne"/>
              </a:rPr>
              <a:t>b) It provides an easy way to manage virtual machines </a:t>
            </a:r>
          </a:p>
          <a:p>
            <a:r>
              <a:rPr lang="en-US" b="0" i="0" dirty="0">
                <a:effectLst/>
                <a:latin typeface="Söhne"/>
              </a:rPr>
              <a:t>c) It is a database management system </a:t>
            </a:r>
          </a:p>
          <a:p>
            <a:r>
              <a:rPr lang="en-US" b="0" i="0" dirty="0">
                <a:effectLst/>
                <a:latin typeface="Söhne"/>
              </a:rPr>
              <a:t>d) It is a cloud storage platform</a:t>
            </a:r>
            <a:endParaRPr lang="en-US" dirty="0">
              <a:latin typeface="Söhne"/>
            </a:endParaRPr>
          </a:p>
          <a:p>
            <a:pPr lvl="8"/>
            <a:r>
              <a:rPr lang="en-US" dirty="0">
                <a:latin typeface="Söhne"/>
              </a:rPr>
              <a:t>                                                                  ANS - A</a:t>
            </a:r>
            <a:endParaRPr lang="en-US" b="0" i="0" dirty="0">
              <a:effectLst/>
              <a:latin typeface="Söhne"/>
            </a:endParaRPr>
          </a:p>
          <a:p>
            <a:pPr algn="l"/>
            <a:endParaRPr lang="en-US" b="0" i="0" dirty="0">
              <a:effectLst/>
              <a:latin typeface="Söhne"/>
            </a:endParaRPr>
          </a:p>
          <a:p>
            <a:r>
              <a:rPr lang="en-US" b="0" i="0" dirty="0">
                <a:effectLst/>
                <a:latin typeface="Söhne"/>
              </a:rPr>
              <a:t>12. What is the role of Kubernetes in cloud-native architecture? </a:t>
            </a:r>
          </a:p>
          <a:p>
            <a:pPr marL="342900" indent="-342900">
              <a:buAutoNum type="alphaLcParenR"/>
            </a:pPr>
            <a:r>
              <a:rPr lang="en-US" b="0" i="0" dirty="0">
                <a:effectLst/>
                <a:latin typeface="Söhne"/>
              </a:rPr>
              <a:t>It provides a way to manage containers in a cloud environment </a:t>
            </a:r>
          </a:p>
          <a:p>
            <a:r>
              <a:rPr lang="en-US" b="0" i="0" dirty="0">
                <a:effectLst/>
                <a:latin typeface="Söhne"/>
              </a:rPr>
              <a:t>b) It is used to manage virtual machines in the cloud </a:t>
            </a:r>
          </a:p>
          <a:p>
            <a:r>
              <a:rPr lang="en-US" b="0" i="0" dirty="0">
                <a:effectLst/>
                <a:latin typeface="Söhne"/>
              </a:rPr>
              <a:t>c) It is a cloud storage platform </a:t>
            </a:r>
          </a:p>
          <a:p>
            <a:r>
              <a:rPr lang="en-US" b="0" i="0" dirty="0">
                <a:effectLst/>
                <a:latin typeface="Söhne"/>
              </a:rPr>
              <a:t>d) It is a database management system</a:t>
            </a:r>
            <a:endParaRPr lang="en-US" dirty="0">
              <a:latin typeface="Söhne"/>
            </a:endParaRPr>
          </a:p>
          <a:p>
            <a:pPr lvl="8"/>
            <a:r>
              <a:rPr lang="en-US" dirty="0">
                <a:latin typeface="Söhne"/>
              </a:rPr>
              <a:t>                                                                  ANS - A</a:t>
            </a:r>
            <a:endParaRPr lang="en-US" b="0" i="0" dirty="0">
              <a:effectLst/>
              <a:latin typeface="Söhne"/>
            </a:endParaRPr>
          </a:p>
          <a:p>
            <a:pPr algn="l"/>
            <a:endParaRPr lang="en-US" b="0" i="0" dirty="0">
              <a:effectLst/>
              <a:latin typeface="Söhne"/>
            </a:endParaRPr>
          </a:p>
        </p:txBody>
      </p:sp>
    </p:spTree>
    <p:extLst>
      <p:ext uri="{BB962C8B-B14F-4D97-AF65-F5344CB8AC3E}">
        <p14:creationId xmlns:p14="http://schemas.microsoft.com/office/powerpoint/2010/main" val="312481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12C5D-C312-4F08-947F-BADC1110B4C7}"/>
              </a:ext>
            </a:extLst>
          </p:cNvPr>
          <p:cNvSpPr txBox="1"/>
          <p:nvPr/>
        </p:nvSpPr>
        <p:spPr>
          <a:xfrm>
            <a:off x="958467" y="771181"/>
            <a:ext cx="10631278" cy="6186309"/>
          </a:xfrm>
          <a:prstGeom prst="rect">
            <a:avLst/>
          </a:prstGeom>
          <a:noFill/>
        </p:spPr>
        <p:txBody>
          <a:bodyPr wrap="square" rtlCol="0">
            <a:spAutoFit/>
          </a:bodyPr>
          <a:lstStyle/>
          <a:p>
            <a:r>
              <a:rPr lang="en-US" b="0" i="0" dirty="0">
                <a:effectLst/>
                <a:latin typeface="Söhne"/>
              </a:rPr>
              <a:t>13. What is the purpose of a Kubernetes </a:t>
            </a:r>
            <a:r>
              <a:rPr lang="en-US" b="0" i="0" dirty="0" err="1">
                <a:effectLst/>
                <a:latin typeface="Söhne"/>
              </a:rPr>
              <a:t>NetworkPolicy</a:t>
            </a:r>
            <a:r>
              <a:rPr lang="en-US" b="0" i="0" dirty="0">
                <a:effectLst/>
                <a:latin typeface="Söhne"/>
              </a:rPr>
              <a:t>? </a:t>
            </a:r>
          </a:p>
          <a:p>
            <a:r>
              <a:rPr lang="en-US" dirty="0">
                <a:latin typeface="Söhne"/>
              </a:rPr>
              <a:t>a. T</a:t>
            </a:r>
            <a:r>
              <a:rPr lang="en-US" b="0" i="0" dirty="0">
                <a:effectLst/>
                <a:latin typeface="Söhne"/>
              </a:rPr>
              <a:t>o allow traffic between all pods in a Kubernetes cluster </a:t>
            </a:r>
          </a:p>
          <a:p>
            <a:r>
              <a:rPr lang="en-US" b="0" i="0" dirty="0">
                <a:effectLst/>
                <a:latin typeface="Söhne"/>
              </a:rPr>
              <a:t>b. To deny traffic between all pods in a Kubernetes cluster </a:t>
            </a:r>
          </a:p>
          <a:p>
            <a:r>
              <a:rPr lang="en-US" b="0" i="0" dirty="0">
                <a:effectLst/>
                <a:latin typeface="Söhne"/>
              </a:rPr>
              <a:t>c. To specify rules for allowing or denying traffic between pods in a Kubernetes cluster </a:t>
            </a:r>
          </a:p>
          <a:p>
            <a:r>
              <a:rPr lang="en-US" b="0" i="0" dirty="0">
                <a:effectLst/>
                <a:latin typeface="Söhne"/>
              </a:rPr>
              <a:t>d. To manage the state of the Kubernetes control plane components</a:t>
            </a:r>
            <a:endParaRPr lang="en-US" dirty="0">
              <a:latin typeface="Söhne"/>
            </a:endParaRPr>
          </a:p>
          <a:p>
            <a:pPr lvl="8"/>
            <a:r>
              <a:rPr lang="en-US" dirty="0">
                <a:latin typeface="Söhne"/>
              </a:rPr>
              <a:t>                                                                  ANS - C</a:t>
            </a:r>
            <a:endParaRPr lang="en-US" b="0" i="0" dirty="0">
              <a:effectLst/>
              <a:latin typeface="Söhne"/>
            </a:endParaRPr>
          </a:p>
          <a:p>
            <a:endParaRPr lang="en-US" dirty="0"/>
          </a:p>
          <a:p>
            <a:r>
              <a:rPr lang="en-US" b="0" i="0" dirty="0">
                <a:effectLst/>
                <a:latin typeface="Söhne"/>
              </a:rPr>
              <a:t>14. What is the recommended way to store sensitive information such as passwords or API keys in a Kubernetes cluster? </a:t>
            </a:r>
          </a:p>
          <a:p>
            <a:r>
              <a:rPr lang="en-US" b="0" i="0" dirty="0">
                <a:effectLst/>
                <a:latin typeface="Söhne"/>
              </a:rPr>
              <a:t>a. As environment variables in a pod definition file </a:t>
            </a:r>
          </a:p>
          <a:p>
            <a:r>
              <a:rPr lang="en-US" b="0" i="0" dirty="0">
                <a:effectLst/>
                <a:latin typeface="Söhne"/>
              </a:rPr>
              <a:t>b. In a Kubernetes secret object </a:t>
            </a:r>
          </a:p>
          <a:p>
            <a:r>
              <a:rPr lang="en-US" b="0" i="0" dirty="0">
                <a:effectLst/>
                <a:latin typeface="Söhne"/>
              </a:rPr>
              <a:t>c. In a Kubernetes </a:t>
            </a:r>
            <a:r>
              <a:rPr lang="en-US" b="0" i="0" dirty="0" err="1">
                <a:effectLst/>
                <a:latin typeface="Söhne"/>
              </a:rPr>
              <a:t>configMap</a:t>
            </a:r>
            <a:r>
              <a:rPr lang="en-US" b="0" i="0" dirty="0">
                <a:effectLst/>
                <a:latin typeface="Söhne"/>
              </a:rPr>
              <a:t> object </a:t>
            </a:r>
          </a:p>
          <a:p>
            <a:r>
              <a:rPr lang="en-US" b="0" i="0" dirty="0">
                <a:effectLst/>
                <a:latin typeface="Söhne"/>
              </a:rPr>
              <a:t>d. In a plaintext file on the host system</a:t>
            </a:r>
            <a:endParaRPr lang="en-US" dirty="0">
              <a:latin typeface="Söhne"/>
            </a:endParaRPr>
          </a:p>
          <a:p>
            <a:pPr lvl="8"/>
            <a:r>
              <a:rPr lang="en-US" dirty="0">
                <a:latin typeface="Söhne"/>
              </a:rPr>
              <a:t>                                                                  ANS - B</a:t>
            </a:r>
            <a:endParaRPr lang="en-US" b="0" i="0" dirty="0">
              <a:effectLst/>
              <a:latin typeface="Söhne"/>
            </a:endParaRPr>
          </a:p>
          <a:p>
            <a:endParaRPr lang="en-US" dirty="0"/>
          </a:p>
          <a:p>
            <a:r>
              <a:rPr lang="en-US" dirty="0"/>
              <a:t>15. What does RBAC stand for in Kubernetes? </a:t>
            </a:r>
          </a:p>
          <a:p>
            <a:pPr marL="342900" indent="-342900">
              <a:buAutoNum type="alphaLcPeriod"/>
            </a:pPr>
            <a:r>
              <a:rPr lang="en-US" dirty="0"/>
              <a:t>Role-Based Authorization Control </a:t>
            </a:r>
          </a:p>
          <a:p>
            <a:pPr marL="342900" indent="-342900">
              <a:buAutoNum type="alphaLcPeriod"/>
            </a:pPr>
            <a:r>
              <a:rPr lang="en-US" dirty="0"/>
              <a:t>Role-Based Access Control </a:t>
            </a:r>
          </a:p>
          <a:p>
            <a:pPr marL="342900" indent="-342900">
              <a:buAutoNum type="alphaLcPeriod"/>
            </a:pPr>
            <a:r>
              <a:rPr lang="en-US" dirty="0"/>
              <a:t>Resource-Based Access Control </a:t>
            </a:r>
          </a:p>
          <a:p>
            <a:r>
              <a:rPr lang="en-US" dirty="0"/>
              <a:t>d.   Resource-Based Authorization Control</a:t>
            </a:r>
            <a:endParaRPr lang="en-US" dirty="0">
              <a:latin typeface="Söhne"/>
            </a:endParaRPr>
          </a:p>
          <a:p>
            <a:pPr lvl="8"/>
            <a:r>
              <a:rPr lang="en-US" dirty="0">
                <a:latin typeface="Söhne"/>
              </a:rPr>
              <a:t>                                                                  ANS - B</a:t>
            </a:r>
            <a:endParaRPr lang="en-US" dirty="0"/>
          </a:p>
          <a:p>
            <a:endParaRPr lang="en-US" dirty="0"/>
          </a:p>
        </p:txBody>
      </p:sp>
    </p:spTree>
    <p:extLst>
      <p:ext uri="{BB962C8B-B14F-4D97-AF65-F5344CB8AC3E}">
        <p14:creationId xmlns:p14="http://schemas.microsoft.com/office/powerpoint/2010/main" val="232315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descr="Text&#10;&#10;Description automatically generated with medium confidence">
            <a:extLst>
              <a:ext uri="{FF2B5EF4-FFF2-40B4-BE49-F238E27FC236}">
                <a16:creationId xmlns:a16="http://schemas.microsoft.com/office/drawing/2014/main" id="{0D827087-6B46-46ED-8195-8B6DC30EB706}"/>
              </a:ext>
            </a:extLst>
          </p:cNvPr>
          <p:cNvPicPr>
            <a:picLocks noChangeAspect="1"/>
          </p:cNvPicPr>
          <p:nvPr/>
        </p:nvPicPr>
        <p:blipFill rotWithShape="1">
          <a:blip r:embed="rId2"/>
          <a:srcRect l="2457" r="2858" b="-1"/>
          <a:stretch/>
        </p:blipFill>
        <p:spPr>
          <a:xfrm>
            <a:off x="2639651" y="2437922"/>
            <a:ext cx="6912698" cy="3887672"/>
          </a:xfrm>
          <a:prstGeom prst="rect">
            <a:avLst/>
          </a:prstGeom>
        </p:spPr>
      </p:pic>
      <p:sp>
        <p:nvSpPr>
          <p:cNvPr id="2" name="TextBox 1">
            <a:extLst>
              <a:ext uri="{FF2B5EF4-FFF2-40B4-BE49-F238E27FC236}">
                <a16:creationId xmlns:a16="http://schemas.microsoft.com/office/drawing/2014/main" id="{0F2FF745-2232-4664-9ED5-FCC8A9287116}"/>
              </a:ext>
            </a:extLst>
          </p:cNvPr>
          <p:cNvSpPr txBox="1"/>
          <p:nvPr/>
        </p:nvSpPr>
        <p:spPr>
          <a:xfrm>
            <a:off x="1255923" y="982187"/>
            <a:ext cx="8758410" cy="923330"/>
          </a:xfrm>
          <a:prstGeom prst="rect">
            <a:avLst/>
          </a:prstGeom>
          <a:noFill/>
        </p:spPr>
        <p:txBody>
          <a:bodyPr wrap="square" rtlCol="0">
            <a:spAutoFit/>
          </a:bodyPr>
          <a:lstStyle/>
          <a:p>
            <a:r>
              <a:rPr lang="en-US" b="1" dirty="0"/>
              <a:t>References:</a:t>
            </a:r>
          </a:p>
          <a:p>
            <a:r>
              <a:rPr lang="en-US" dirty="0">
                <a:hlinkClick r:id="rId3"/>
              </a:rPr>
              <a:t>https://kubernetes.io/docs/home/</a:t>
            </a:r>
            <a:endParaRPr lang="en-US" dirty="0"/>
          </a:p>
          <a:p>
            <a:r>
              <a:rPr lang="en-US" dirty="0">
                <a:hlinkClick r:id="rId4"/>
              </a:rPr>
              <a:t>https://kodekloud.com/</a:t>
            </a:r>
            <a:endParaRPr lang="en-US" dirty="0"/>
          </a:p>
        </p:txBody>
      </p:sp>
    </p:spTree>
    <p:extLst>
      <p:ext uri="{BB962C8B-B14F-4D97-AF65-F5344CB8AC3E}">
        <p14:creationId xmlns:p14="http://schemas.microsoft.com/office/powerpoint/2010/main" val="328749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334314-4C21-423C-9FD9-BE347C56095C}"/>
              </a:ext>
            </a:extLst>
          </p:cNvPr>
          <p:cNvSpPr txBox="1"/>
          <p:nvPr/>
        </p:nvSpPr>
        <p:spPr>
          <a:xfrm>
            <a:off x="1255923" y="649995"/>
            <a:ext cx="10014332" cy="3970318"/>
          </a:xfrm>
          <a:prstGeom prst="rect">
            <a:avLst/>
          </a:prstGeom>
          <a:noFill/>
        </p:spPr>
        <p:txBody>
          <a:bodyPr wrap="square" rtlCol="0">
            <a:spAutoFit/>
          </a:bodyPr>
          <a:lstStyle/>
          <a:p>
            <a:r>
              <a:rPr lang="en-US" b="1" dirty="0"/>
              <a:t>Creation of K8s Objects-</a:t>
            </a:r>
          </a:p>
          <a:p>
            <a:r>
              <a:rPr lang="en-US" dirty="0"/>
              <a:t>	1.  Imperative (using CLI commands)</a:t>
            </a:r>
          </a:p>
          <a:p>
            <a:r>
              <a:rPr lang="en-US" dirty="0"/>
              <a:t>	2.  Declarative (using YAML files)</a:t>
            </a:r>
          </a:p>
          <a:p>
            <a:endParaRPr lang="en-US" dirty="0"/>
          </a:p>
          <a:p>
            <a:r>
              <a:rPr lang="en-US" b="1" dirty="0"/>
              <a:t>YAML Files</a:t>
            </a:r>
          </a:p>
          <a:p>
            <a:endParaRPr lang="en-US" dirty="0"/>
          </a:p>
          <a:p>
            <a:pPr marL="285750" indent="-285750">
              <a:buFont typeface="Arial" panose="020B0604020202020204" pitchFamily="34" charset="0"/>
              <a:buChar char="•"/>
            </a:pPr>
            <a:r>
              <a:rPr lang="en-US" dirty="0"/>
              <a:t>K8s uses YAML files as input for creation of objects such as pods, deployments, replicas, services, etc.</a:t>
            </a:r>
          </a:p>
          <a:p>
            <a:pPr marL="285750" indent="-285750">
              <a:buFont typeface="Arial" panose="020B0604020202020204" pitchFamily="34" charset="0"/>
              <a:buChar char="•"/>
            </a:pPr>
            <a:r>
              <a:rPr lang="en-US" dirty="0"/>
              <a:t>K8s definition file always contains 4 top level fields-</a:t>
            </a:r>
          </a:p>
          <a:p>
            <a:pPr marL="742950" lvl="1" indent="-285750">
              <a:buFont typeface="Arial" panose="020B0604020202020204" pitchFamily="34" charset="0"/>
              <a:buChar char="•"/>
            </a:pPr>
            <a:r>
              <a:rPr lang="en-US" dirty="0" err="1"/>
              <a:t>apiVersion</a:t>
            </a:r>
            <a:endParaRPr lang="en-US" dirty="0"/>
          </a:p>
          <a:p>
            <a:pPr marL="742950" lvl="1" indent="-285750">
              <a:buFont typeface="Arial" panose="020B0604020202020204" pitchFamily="34" charset="0"/>
              <a:buChar char="•"/>
            </a:pPr>
            <a:r>
              <a:rPr lang="en-US" dirty="0"/>
              <a:t>kind</a:t>
            </a:r>
          </a:p>
          <a:p>
            <a:pPr marL="742950" lvl="1" indent="-285750">
              <a:buFont typeface="Arial" panose="020B0604020202020204" pitchFamily="34" charset="0"/>
              <a:buChar char="•"/>
            </a:pPr>
            <a:r>
              <a:rPr lang="en-US" dirty="0"/>
              <a:t>metadata</a:t>
            </a:r>
          </a:p>
          <a:p>
            <a:pPr marL="742950" lvl="1" indent="-285750">
              <a:buFont typeface="Arial" panose="020B0604020202020204" pitchFamily="34" charset="0"/>
              <a:buChar char="•"/>
            </a:pPr>
            <a:r>
              <a:rPr lang="en-US" dirty="0"/>
              <a:t>spec</a:t>
            </a:r>
          </a:p>
          <a:p>
            <a:pPr lvl="1"/>
            <a:endParaRPr lang="en-US" dirty="0"/>
          </a:p>
          <a:p>
            <a:pPr lvl="1"/>
            <a:endParaRPr lang="en-US" dirty="0"/>
          </a:p>
        </p:txBody>
      </p:sp>
    </p:spTree>
    <p:extLst>
      <p:ext uri="{BB962C8B-B14F-4D97-AF65-F5344CB8AC3E}">
        <p14:creationId xmlns:p14="http://schemas.microsoft.com/office/powerpoint/2010/main" val="4173865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A7A18-EA78-4842-B68E-FAEB02DB4A62}"/>
              </a:ext>
            </a:extLst>
          </p:cNvPr>
          <p:cNvPicPr>
            <a:picLocks noChangeAspect="1"/>
          </p:cNvPicPr>
          <p:nvPr/>
        </p:nvPicPr>
        <p:blipFill>
          <a:blip r:embed="rId2"/>
          <a:stretch>
            <a:fillRect/>
          </a:stretch>
        </p:blipFill>
        <p:spPr>
          <a:xfrm>
            <a:off x="2517125" y="2509665"/>
            <a:ext cx="6488770" cy="3582662"/>
          </a:xfrm>
          <a:prstGeom prst="rect">
            <a:avLst/>
          </a:prstGeom>
        </p:spPr>
      </p:pic>
      <p:sp>
        <p:nvSpPr>
          <p:cNvPr id="4" name="TextBox 3">
            <a:extLst>
              <a:ext uri="{FF2B5EF4-FFF2-40B4-BE49-F238E27FC236}">
                <a16:creationId xmlns:a16="http://schemas.microsoft.com/office/drawing/2014/main" id="{DC67DE1D-F835-4D70-9839-5EB6775B8021}"/>
              </a:ext>
            </a:extLst>
          </p:cNvPr>
          <p:cNvSpPr txBox="1"/>
          <p:nvPr/>
        </p:nvSpPr>
        <p:spPr>
          <a:xfrm>
            <a:off x="1553378" y="616945"/>
            <a:ext cx="9085244" cy="2031325"/>
          </a:xfrm>
          <a:prstGeom prst="rect">
            <a:avLst/>
          </a:prstGeom>
          <a:noFill/>
        </p:spPr>
        <p:txBody>
          <a:bodyPr wrap="square" rtlCol="0">
            <a:spAutoFit/>
          </a:bodyPr>
          <a:lstStyle/>
          <a:p>
            <a:r>
              <a:rPr lang="en-US" b="1" dirty="0"/>
              <a:t>POD</a:t>
            </a:r>
          </a:p>
          <a:p>
            <a:endParaRPr lang="en-US" dirty="0"/>
          </a:p>
          <a:p>
            <a:pPr marL="285750" indent="-285750">
              <a:buFont typeface="Arial" panose="020B0604020202020204" pitchFamily="34" charset="0"/>
              <a:buChar char="•"/>
            </a:pPr>
            <a:r>
              <a:rPr lang="en-US" dirty="0"/>
              <a:t>Smallest Kubernetes deployable unit of computing that can be created and managed in k8s cluster</a:t>
            </a:r>
          </a:p>
          <a:p>
            <a:pPr marL="285750" indent="-285750">
              <a:buFont typeface="Arial" panose="020B0604020202020204" pitchFamily="34" charset="0"/>
              <a:buChar char="•"/>
            </a:pPr>
            <a:r>
              <a:rPr lang="en-US" dirty="0"/>
              <a:t>Encapsulates container/s into k8s object</a:t>
            </a:r>
          </a:p>
          <a:p>
            <a:pPr marL="285750" indent="-285750">
              <a:buFont typeface="Arial" panose="020B0604020202020204" pitchFamily="34" charset="0"/>
              <a:buChar char="•"/>
            </a:pPr>
            <a:r>
              <a:rPr lang="en-US" dirty="0"/>
              <a:t>Single instance of application</a:t>
            </a:r>
          </a:p>
          <a:p>
            <a:endParaRPr lang="en-US" dirty="0"/>
          </a:p>
        </p:txBody>
      </p:sp>
    </p:spTree>
    <p:extLst>
      <p:ext uri="{BB962C8B-B14F-4D97-AF65-F5344CB8AC3E}">
        <p14:creationId xmlns:p14="http://schemas.microsoft.com/office/powerpoint/2010/main" val="255996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9DA9B6-28D5-4CC5-8E1B-EB7B95694FD4}"/>
              </a:ext>
            </a:extLst>
          </p:cNvPr>
          <p:cNvPicPr>
            <a:picLocks noChangeAspect="1"/>
          </p:cNvPicPr>
          <p:nvPr/>
        </p:nvPicPr>
        <p:blipFill>
          <a:blip r:embed="rId2"/>
          <a:stretch>
            <a:fillRect/>
          </a:stretch>
        </p:blipFill>
        <p:spPr>
          <a:xfrm>
            <a:off x="1900237" y="742950"/>
            <a:ext cx="8391525" cy="5372100"/>
          </a:xfrm>
          <a:prstGeom prst="rect">
            <a:avLst/>
          </a:prstGeom>
        </p:spPr>
      </p:pic>
    </p:spTree>
    <p:extLst>
      <p:ext uri="{BB962C8B-B14F-4D97-AF65-F5344CB8AC3E}">
        <p14:creationId xmlns:p14="http://schemas.microsoft.com/office/powerpoint/2010/main" val="147661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F612D-9486-4DCF-9C14-35006A99798C}"/>
              </a:ext>
            </a:extLst>
          </p:cNvPr>
          <p:cNvSpPr txBox="1"/>
          <p:nvPr/>
        </p:nvSpPr>
        <p:spPr>
          <a:xfrm>
            <a:off x="925417" y="627961"/>
            <a:ext cx="10565176" cy="2308324"/>
          </a:xfrm>
          <a:prstGeom prst="rect">
            <a:avLst/>
          </a:prstGeom>
          <a:noFill/>
        </p:spPr>
        <p:txBody>
          <a:bodyPr wrap="square" rtlCol="0">
            <a:spAutoFit/>
          </a:bodyPr>
          <a:lstStyle/>
          <a:p>
            <a:r>
              <a:rPr lang="en-US" b="1" dirty="0"/>
              <a:t>Question</a:t>
            </a:r>
            <a:r>
              <a:rPr lang="en-US" dirty="0"/>
              <a:t>:</a:t>
            </a:r>
          </a:p>
          <a:p>
            <a:r>
              <a:rPr lang="en-US" dirty="0">
                <a:solidFill>
                  <a:srgbClr val="000000"/>
                </a:solidFill>
                <a:latin typeface="Calibri" panose="020F0502020204030204" pitchFamily="34" charset="0"/>
              </a:rPr>
              <a:t>N</a:t>
            </a:r>
            <a:r>
              <a:rPr lang="en-US" sz="1800" b="0" i="0" u="none" strike="noStrike" baseline="0" dirty="0">
                <a:solidFill>
                  <a:srgbClr val="000000"/>
                </a:solidFill>
                <a:latin typeface="Calibri" panose="020F0502020204030204" pitchFamily="34" charset="0"/>
              </a:rPr>
              <a:t>umber of users accessing your application has increased.</a:t>
            </a:r>
          </a:p>
          <a:p>
            <a:endParaRPr lang="en-US"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Solution</a:t>
            </a:r>
            <a:r>
              <a:rPr lang="en-US" dirty="0">
                <a:solidFill>
                  <a:srgbClr val="000000"/>
                </a:solidFill>
                <a:latin typeface="Calibri" panose="020F0502020204030204" pitchFamily="34" charset="0"/>
              </a:rPr>
              <a:t>:</a:t>
            </a:r>
          </a:p>
          <a:p>
            <a:r>
              <a:rPr lang="en-US" sz="1800" b="0" i="0" u="none" strike="noStrike" baseline="0" dirty="0">
                <a:solidFill>
                  <a:srgbClr val="000000"/>
                </a:solidFill>
                <a:latin typeface="Calibri" panose="020F0502020204030204" pitchFamily="34" charset="0"/>
              </a:rPr>
              <a:t>Add additional instances of your web application to share the load.</a:t>
            </a:r>
          </a:p>
          <a:p>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C8576404-30DB-4B62-B219-5D0D93F42B9C}"/>
              </a:ext>
            </a:extLst>
          </p:cNvPr>
          <p:cNvPicPr>
            <a:picLocks noChangeAspect="1"/>
          </p:cNvPicPr>
          <p:nvPr/>
        </p:nvPicPr>
        <p:blipFill>
          <a:blip r:embed="rId2"/>
          <a:stretch>
            <a:fillRect/>
          </a:stretch>
        </p:blipFill>
        <p:spPr>
          <a:xfrm>
            <a:off x="1526181" y="2253998"/>
            <a:ext cx="7177145" cy="3890546"/>
          </a:xfrm>
          <a:prstGeom prst="rect">
            <a:avLst/>
          </a:prstGeom>
        </p:spPr>
      </p:pic>
    </p:spTree>
    <p:extLst>
      <p:ext uri="{BB962C8B-B14F-4D97-AF65-F5344CB8AC3E}">
        <p14:creationId xmlns:p14="http://schemas.microsoft.com/office/powerpoint/2010/main" val="8862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1963</TotalTime>
  <Words>3743</Words>
  <Application>Microsoft Office PowerPoint</Application>
  <PresentationFormat>Widescreen</PresentationFormat>
  <Paragraphs>432</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Söhne</vt:lpstr>
      <vt:lpstr>Office Theme</vt:lpstr>
      <vt:lpstr>Kubernetes for beginners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for beginners</dc:title>
  <dc:creator>Vishwakarma, Reshu</dc:creator>
  <cp:lastModifiedBy>Vishwakarma, Reshu</cp:lastModifiedBy>
  <cp:revision>328</cp:revision>
  <dcterms:created xsi:type="dcterms:W3CDTF">2023-02-23T11:25:38Z</dcterms:created>
  <dcterms:modified xsi:type="dcterms:W3CDTF">2023-03-28T08:01:46Z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2023-02-23T11:25:38Z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96abdccf-3e1c-41fe-870a-72e437a5a1e6</vt:lpwstr>
  </property>
  <property fmtid="{D5CDD505-2E9C-101B-9397-08002B2CF9AE}" pid="8" name="MSIP_Label_ea60d57e-af5b-4752-ac57-3e4f28ca11dc_ContentBits">
    <vt:lpwstr>0</vt:lpwstr>
  </property>
</Properties>
</file>